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7" r:id="rId2"/>
    <p:sldId id="258" r:id="rId3"/>
    <p:sldId id="28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EDA4D-0428-4594-9B2E-C762DDD9B72F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1B3735-D5E2-4C42-A97D-CCD2CB4EE995}">
      <dgm:prSet phldrT="[Text]" custT="1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28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আবহাওয়ার </a:t>
          </a:r>
          <a:r>
            <a:rPr lang="bn-BD" sz="2800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উপাদান</a:t>
          </a:r>
          <a:endParaRPr lang="en-US" sz="2800" dirty="0">
            <a:solidFill>
              <a:schemeClr val="bg1"/>
            </a:solidFill>
          </a:endParaRPr>
        </a:p>
      </dgm:t>
    </dgm:pt>
    <dgm:pt modelId="{09F09D83-6F76-46D4-8A27-148330FFD0F9}" type="parTrans" cxnId="{F7AFCFFA-C335-4272-B70D-65B52DF4F19D}">
      <dgm:prSet/>
      <dgm:spPr/>
      <dgm:t>
        <a:bodyPr/>
        <a:lstStyle/>
        <a:p>
          <a:endParaRPr lang="en-US"/>
        </a:p>
      </dgm:t>
    </dgm:pt>
    <dgm:pt modelId="{98C01715-945B-417A-A71C-CAD6620088C9}" type="sibTrans" cxnId="{F7AFCFFA-C335-4272-B70D-65B52DF4F19D}">
      <dgm:prSet/>
      <dgm:spPr/>
      <dgm:t>
        <a:bodyPr/>
        <a:lstStyle/>
        <a:p>
          <a:endParaRPr lang="en-US"/>
        </a:p>
      </dgm:t>
    </dgm:pt>
    <dgm:pt modelId="{47CDEC1E-D4A3-4DC2-850F-B62F59EF2197}">
      <dgm:prSet phldrT="[Text]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dirty="0" smtClean="0">
              <a:ln w="11430"/>
              <a:latin typeface="NikoshBAN" pitchFamily="2" charset="0"/>
              <a:cs typeface="NikoshBAN" pitchFamily="2" charset="0"/>
            </a:rPr>
            <a:t>১.সূর্য তাপ </a:t>
          </a:r>
          <a:endParaRPr lang="en-US" dirty="0"/>
        </a:p>
      </dgm:t>
    </dgm:pt>
    <dgm:pt modelId="{F015A47F-EFB9-453E-B24C-80C2CB7597DC}" type="parTrans" cxnId="{75714372-1E22-42AC-9D6B-BF624DB9263A}">
      <dgm:prSet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39B4AB30-66D9-4C86-9B20-A7ED8D69F8F7}" type="sibTrans" cxnId="{75714372-1E22-42AC-9D6B-BF624DB9263A}">
      <dgm:prSet/>
      <dgm:spPr/>
      <dgm:t>
        <a:bodyPr/>
        <a:lstStyle/>
        <a:p>
          <a:endParaRPr lang="en-US"/>
        </a:p>
      </dgm:t>
    </dgm:pt>
    <dgm:pt modelId="{091CA58B-0AA0-4AD1-B83A-9710A4BE35E5}">
      <dgm:prSet phldrT="[Text]"/>
      <dgm:spPr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২.বায়ু চাপ </a:t>
          </a:r>
          <a:endParaRPr lang="en-US" dirty="0">
            <a:solidFill>
              <a:schemeClr val="tx1"/>
            </a:solidFill>
          </a:endParaRPr>
        </a:p>
      </dgm:t>
    </dgm:pt>
    <dgm:pt modelId="{1E4B1569-880B-4D2A-898C-8E113134B165}" type="parTrans" cxnId="{A98861AD-3F5F-4F4B-AB7E-42111249E8E4}">
      <dgm:prSet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FFEDBAF7-253E-4945-BECB-A287B5C4E646}" type="sibTrans" cxnId="{A98861AD-3F5F-4F4B-AB7E-42111249E8E4}">
      <dgm:prSet/>
      <dgm:spPr/>
      <dgm:t>
        <a:bodyPr/>
        <a:lstStyle/>
        <a:p>
          <a:endParaRPr lang="en-US"/>
        </a:p>
      </dgm:t>
    </dgm:pt>
    <dgm:pt modelId="{11EED01D-5A9F-4857-A94C-292A3E7385FE}">
      <dgm:prSet phldrT="[Text]"/>
      <dgm:spPr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৩. বাতাসের আর্দ্রতা</a:t>
          </a:r>
          <a:endParaRPr lang="en-US" dirty="0">
            <a:solidFill>
              <a:schemeClr val="tx1"/>
            </a:solidFill>
          </a:endParaRPr>
        </a:p>
      </dgm:t>
    </dgm:pt>
    <dgm:pt modelId="{661FFA44-A5CC-48BD-A8E9-9C23D7762241}" type="parTrans" cxnId="{CDA5791F-2DA4-4BC1-814A-337368C95956}">
      <dgm:prSet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3F00EC3E-3619-479A-95B5-3DC16C635126}" type="sibTrans" cxnId="{CDA5791F-2DA4-4BC1-814A-337368C95956}">
      <dgm:prSet/>
      <dgm:spPr/>
      <dgm:t>
        <a:bodyPr/>
        <a:lstStyle/>
        <a:p>
          <a:endParaRPr lang="en-US"/>
        </a:p>
      </dgm:t>
    </dgm:pt>
    <dgm:pt modelId="{20B7DF93-791D-470C-91A4-0F7E37D66CBA}">
      <dgm:prSet phldrT="[Text]"/>
      <dgm:spPr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mtClean="0">
              <a:ln w="11430"/>
              <a:solidFill>
                <a:srgbClr val="0000CC"/>
              </a:solidFill>
              <a:latin typeface="NikoshBAN" pitchFamily="2" charset="0"/>
              <a:cs typeface="NikoshBAN" pitchFamily="2" charset="0"/>
            </a:rPr>
            <a:t>৪.বৃষ্টিপাতের পরিমাণ</a:t>
          </a:r>
          <a:endParaRPr lang="en-US" dirty="0">
            <a:solidFill>
              <a:srgbClr val="0000CC"/>
            </a:solidFill>
          </a:endParaRPr>
        </a:p>
      </dgm:t>
    </dgm:pt>
    <dgm:pt modelId="{BDA8A902-B609-4819-822B-EA2AEC52F9E8}" type="parTrans" cxnId="{35B7BF5C-1DCF-4A21-A64D-1F4A4FDF9208}">
      <dgm:prSet/>
      <dgm:spPr>
        <a:ln>
          <a:solidFill>
            <a:schemeClr val="tx1"/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E45151DA-6D05-433C-A60C-3ECFA8810919}" type="sibTrans" cxnId="{35B7BF5C-1DCF-4A21-A64D-1F4A4FDF9208}">
      <dgm:prSet/>
      <dgm:spPr/>
      <dgm:t>
        <a:bodyPr/>
        <a:lstStyle/>
        <a:p>
          <a:endParaRPr lang="en-US"/>
        </a:p>
      </dgm:t>
    </dgm:pt>
    <dgm:pt modelId="{758515A3-508C-45AC-B620-F84E30F4687A}" type="pres">
      <dgm:prSet presAssocID="{747EDA4D-0428-4594-9B2E-C762DDD9B72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7FFE09-89C8-4AA4-87B7-2EF814B3A83D}" type="pres">
      <dgm:prSet presAssocID="{3D1B3735-D5E2-4C42-A97D-CCD2CB4EE995}" presName="centerShape" presStyleLbl="node0" presStyleIdx="0" presStyleCnt="1"/>
      <dgm:spPr/>
      <dgm:t>
        <a:bodyPr/>
        <a:lstStyle/>
        <a:p>
          <a:endParaRPr lang="en-US"/>
        </a:p>
      </dgm:t>
    </dgm:pt>
    <dgm:pt modelId="{630879FF-FB3E-4D2E-AAA2-0A8698131CCC}" type="pres">
      <dgm:prSet presAssocID="{F015A47F-EFB9-453E-B24C-80C2CB7597DC}" presName="Name9" presStyleLbl="parChTrans1D2" presStyleIdx="0" presStyleCnt="4"/>
      <dgm:spPr/>
      <dgm:t>
        <a:bodyPr/>
        <a:lstStyle/>
        <a:p>
          <a:endParaRPr lang="en-US"/>
        </a:p>
      </dgm:t>
    </dgm:pt>
    <dgm:pt modelId="{836E6D9C-F75D-4E22-8ECC-82C7895D75C6}" type="pres">
      <dgm:prSet presAssocID="{F015A47F-EFB9-453E-B24C-80C2CB7597DC}" presName="connTx" presStyleLbl="parChTrans1D2" presStyleIdx="0" presStyleCnt="4"/>
      <dgm:spPr/>
      <dgm:t>
        <a:bodyPr/>
        <a:lstStyle/>
        <a:p>
          <a:endParaRPr lang="en-US"/>
        </a:p>
      </dgm:t>
    </dgm:pt>
    <dgm:pt modelId="{9AD689AB-5F55-4A89-87D4-CD2029921A5E}" type="pres">
      <dgm:prSet presAssocID="{47CDEC1E-D4A3-4DC2-850F-B62F59EF2197}" presName="node" presStyleLbl="node1" presStyleIdx="0" presStyleCnt="4" custScaleX="135241" custScaleY="1249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50D613-DF3D-44A1-8FDA-B69BC51EA007}" type="pres">
      <dgm:prSet presAssocID="{1E4B1569-880B-4D2A-898C-8E113134B165}" presName="Name9" presStyleLbl="parChTrans1D2" presStyleIdx="1" presStyleCnt="4"/>
      <dgm:spPr/>
      <dgm:t>
        <a:bodyPr/>
        <a:lstStyle/>
        <a:p>
          <a:endParaRPr lang="en-US"/>
        </a:p>
      </dgm:t>
    </dgm:pt>
    <dgm:pt modelId="{353C2723-3F59-4D1A-A600-46E8D0BD1DFC}" type="pres">
      <dgm:prSet presAssocID="{1E4B1569-880B-4D2A-898C-8E113134B165}" presName="connTx" presStyleLbl="parChTrans1D2" presStyleIdx="1" presStyleCnt="4"/>
      <dgm:spPr/>
      <dgm:t>
        <a:bodyPr/>
        <a:lstStyle/>
        <a:p>
          <a:endParaRPr lang="en-US"/>
        </a:p>
      </dgm:t>
    </dgm:pt>
    <dgm:pt modelId="{0BE7660F-C356-45EA-A0F1-BC70D6FE1C11}" type="pres">
      <dgm:prSet presAssocID="{091CA58B-0AA0-4AD1-B83A-9710A4BE35E5}" presName="node" presStyleLbl="node1" presStyleIdx="1" presStyleCnt="4" custScaleX="141238" custScaleY="1498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200C1-4098-4926-BE8E-DF3518AF34EF}" type="pres">
      <dgm:prSet presAssocID="{661FFA44-A5CC-48BD-A8E9-9C23D7762241}" presName="Name9" presStyleLbl="parChTrans1D2" presStyleIdx="2" presStyleCnt="4"/>
      <dgm:spPr/>
      <dgm:t>
        <a:bodyPr/>
        <a:lstStyle/>
        <a:p>
          <a:endParaRPr lang="en-US"/>
        </a:p>
      </dgm:t>
    </dgm:pt>
    <dgm:pt modelId="{0D3F75CE-7CC6-45DD-9027-0F2AD93415D3}" type="pres">
      <dgm:prSet presAssocID="{661FFA44-A5CC-48BD-A8E9-9C23D7762241}" presName="connTx" presStyleLbl="parChTrans1D2" presStyleIdx="2" presStyleCnt="4"/>
      <dgm:spPr/>
      <dgm:t>
        <a:bodyPr/>
        <a:lstStyle/>
        <a:p>
          <a:endParaRPr lang="en-US"/>
        </a:p>
      </dgm:t>
    </dgm:pt>
    <dgm:pt modelId="{5F516A63-2319-4EC4-965E-ACC1BC49AB48}" type="pres">
      <dgm:prSet presAssocID="{11EED01D-5A9F-4857-A94C-292A3E7385FE}" presName="node" presStyleLbl="node1" presStyleIdx="2" presStyleCnt="4" custScaleX="148543" custScaleY="1374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1DAF01-6BC0-40CF-B462-05D1199F20C1}" type="pres">
      <dgm:prSet presAssocID="{BDA8A902-B609-4819-822B-EA2AEC52F9E8}" presName="Name9" presStyleLbl="parChTrans1D2" presStyleIdx="3" presStyleCnt="4"/>
      <dgm:spPr/>
      <dgm:t>
        <a:bodyPr/>
        <a:lstStyle/>
        <a:p>
          <a:endParaRPr lang="en-US"/>
        </a:p>
      </dgm:t>
    </dgm:pt>
    <dgm:pt modelId="{1F60E663-E29B-4A45-9065-402738B91BC6}" type="pres">
      <dgm:prSet presAssocID="{BDA8A902-B609-4819-822B-EA2AEC52F9E8}" presName="connTx" presStyleLbl="parChTrans1D2" presStyleIdx="3" presStyleCnt="4"/>
      <dgm:spPr/>
      <dgm:t>
        <a:bodyPr/>
        <a:lstStyle/>
        <a:p>
          <a:endParaRPr lang="en-US"/>
        </a:p>
      </dgm:t>
    </dgm:pt>
    <dgm:pt modelId="{3A7AE70F-A60D-4422-BE33-91C062BCADF6}" type="pres">
      <dgm:prSet presAssocID="{20B7DF93-791D-470C-91A4-0F7E37D66CBA}" presName="node" presStyleLbl="node1" presStyleIdx="3" presStyleCnt="4" custScaleX="142937" custScaleY="1470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D4F5B7-C8F7-419C-AF07-DCF1615B96F3}" type="presOf" srcId="{F015A47F-EFB9-453E-B24C-80C2CB7597DC}" destId="{836E6D9C-F75D-4E22-8ECC-82C7895D75C6}" srcOrd="1" destOrd="0" presId="urn:microsoft.com/office/officeart/2005/8/layout/radial1"/>
    <dgm:cxn modelId="{32A96030-7D4F-4991-876D-C3AA14DFDA3C}" type="presOf" srcId="{747EDA4D-0428-4594-9B2E-C762DDD9B72F}" destId="{758515A3-508C-45AC-B620-F84E30F4687A}" srcOrd="0" destOrd="0" presId="urn:microsoft.com/office/officeart/2005/8/layout/radial1"/>
    <dgm:cxn modelId="{DDC23D82-D8A8-400A-A213-68E24674CE4D}" type="presOf" srcId="{091CA58B-0AA0-4AD1-B83A-9710A4BE35E5}" destId="{0BE7660F-C356-45EA-A0F1-BC70D6FE1C11}" srcOrd="0" destOrd="0" presId="urn:microsoft.com/office/officeart/2005/8/layout/radial1"/>
    <dgm:cxn modelId="{8AEA8330-D9D7-411E-9D14-666C43092B23}" type="presOf" srcId="{BDA8A902-B609-4819-822B-EA2AEC52F9E8}" destId="{871DAF01-6BC0-40CF-B462-05D1199F20C1}" srcOrd="0" destOrd="0" presId="urn:microsoft.com/office/officeart/2005/8/layout/radial1"/>
    <dgm:cxn modelId="{8EF7D268-E050-4306-BEED-7845E05BE3DA}" type="presOf" srcId="{661FFA44-A5CC-48BD-A8E9-9C23D7762241}" destId="{0D3F75CE-7CC6-45DD-9027-0F2AD93415D3}" srcOrd="1" destOrd="0" presId="urn:microsoft.com/office/officeart/2005/8/layout/radial1"/>
    <dgm:cxn modelId="{75714372-1E22-42AC-9D6B-BF624DB9263A}" srcId="{3D1B3735-D5E2-4C42-A97D-CCD2CB4EE995}" destId="{47CDEC1E-D4A3-4DC2-850F-B62F59EF2197}" srcOrd="0" destOrd="0" parTransId="{F015A47F-EFB9-453E-B24C-80C2CB7597DC}" sibTransId="{39B4AB30-66D9-4C86-9B20-A7ED8D69F8F7}"/>
    <dgm:cxn modelId="{935C389F-8AB6-49A3-AF31-B1AB455B79B5}" type="presOf" srcId="{20B7DF93-791D-470C-91A4-0F7E37D66CBA}" destId="{3A7AE70F-A60D-4422-BE33-91C062BCADF6}" srcOrd="0" destOrd="0" presId="urn:microsoft.com/office/officeart/2005/8/layout/radial1"/>
    <dgm:cxn modelId="{CDA5791F-2DA4-4BC1-814A-337368C95956}" srcId="{3D1B3735-D5E2-4C42-A97D-CCD2CB4EE995}" destId="{11EED01D-5A9F-4857-A94C-292A3E7385FE}" srcOrd="2" destOrd="0" parTransId="{661FFA44-A5CC-48BD-A8E9-9C23D7762241}" sibTransId="{3F00EC3E-3619-479A-95B5-3DC16C635126}"/>
    <dgm:cxn modelId="{621FB1D5-5D5D-42E4-A9CB-EADCDD33A42A}" type="presOf" srcId="{1E4B1569-880B-4D2A-898C-8E113134B165}" destId="{8250D613-DF3D-44A1-8FDA-B69BC51EA007}" srcOrd="0" destOrd="0" presId="urn:microsoft.com/office/officeart/2005/8/layout/radial1"/>
    <dgm:cxn modelId="{35B7BF5C-1DCF-4A21-A64D-1F4A4FDF9208}" srcId="{3D1B3735-D5E2-4C42-A97D-CCD2CB4EE995}" destId="{20B7DF93-791D-470C-91A4-0F7E37D66CBA}" srcOrd="3" destOrd="0" parTransId="{BDA8A902-B609-4819-822B-EA2AEC52F9E8}" sibTransId="{E45151DA-6D05-433C-A60C-3ECFA8810919}"/>
    <dgm:cxn modelId="{8A7D55BF-5635-40B2-80D2-348CD539C42A}" type="presOf" srcId="{3D1B3735-D5E2-4C42-A97D-CCD2CB4EE995}" destId="{0F7FFE09-89C8-4AA4-87B7-2EF814B3A83D}" srcOrd="0" destOrd="0" presId="urn:microsoft.com/office/officeart/2005/8/layout/radial1"/>
    <dgm:cxn modelId="{F7AFCFFA-C335-4272-B70D-65B52DF4F19D}" srcId="{747EDA4D-0428-4594-9B2E-C762DDD9B72F}" destId="{3D1B3735-D5E2-4C42-A97D-CCD2CB4EE995}" srcOrd="0" destOrd="0" parTransId="{09F09D83-6F76-46D4-8A27-148330FFD0F9}" sibTransId="{98C01715-945B-417A-A71C-CAD6620088C9}"/>
    <dgm:cxn modelId="{30F749A6-82CB-4208-8690-A1779A727601}" type="presOf" srcId="{661FFA44-A5CC-48BD-A8E9-9C23D7762241}" destId="{5D5200C1-4098-4926-BE8E-DF3518AF34EF}" srcOrd="0" destOrd="0" presId="urn:microsoft.com/office/officeart/2005/8/layout/radial1"/>
    <dgm:cxn modelId="{6B31A9A1-8959-4F6A-8BE1-6362601B0959}" type="presOf" srcId="{11EED01D-5A9F-4857-A94C-292A3E7385FE}" destId="{5F516A63-2319-4EC4-965E-ACC1BC49AB48}" srcOrd="0" destOrd="0" presId="urn:microsoft.com/office/officeart/2005/8/layout/radial1"/>
    <dgm:cxn modelId="{F143C63A-9443-4ABC-A15A-F89D9B8B201C}" type="presOf" srcId="{BDA8A902-B609-4819-822B-EA2AEC52F9E8}" destId="{1F60E663-E29B-4A45-9065-402738B91BC6}" srcOrd="1" destOrd="0" presId="urn:microsoft.com/office/officeart/2005/8/layout/radial1"/>
    <dgm:cxn modelId="{0901428A-ED3D-4CD7-9C6F-A5F86705BCAB}" type="presOf" srcId="{1E4B1569-880B-4D2A-898C-8E113134B165}" destId="{353C2723-3F59-4D1A-A600-46E8D0BD1DFC}" srcOrd="1" destOrd="0" presId="urn:microsoft.com/office/officeart/2005/8/layout/radial1"/>
    <dgm:cxn modelId="{A98861AD-3F5F-4F4B-AB7E-42111249E8E4}" srcId="{3D1B3735-D5E2-4C42-A97D-CCD2CB4EE995}" destId="{091CA58B-0AA0-4AD1-B83A-9710A4BE35E5}" srcOrd="1" destOrd="0" parTransId="{1E4B1569-880B-4D2A-898C-8E113134B165}" sibTransId="{FFEDBAF7-253E-4945-BECB-A287B5C4E646}"/>
    <dgm:cxn modelId="{50131F0F-C60E-4B60-AA86-7B02E15BC828}" type="presOf" srcId="{47CDEC1E-D4A3-4DC2-850F-B62F59EF2197}" destId="{9AD689AB-5F55-4A89-87D4-CD2029921A5E}" srcOrd="0" destOrd="0" presId="urn:microsoft.com/office/officeart/2005/8/layout/radial1"/>
    <dgm:cxn modelId="{1EAC33D1-E217-491C-9F00-83611896F436}" type="presOf" srcId="{F015A47F-EFB9-453E-B24C-80C2CB7597DC}" destId="{630879FF-FB3E-4D2E-AAA2-0A8698131CCC}" srcOrd="0" destOrd="0" presId="urn:microsoft.com/office/officeart/2005/8/layout/radial1"/>
    <dgm:cxn modelId="{852D9FAC-6BB4-4FB8-84C0-001DFC05A17B}" type="presParOf" srcId="{758515A3-508C-45AC-B620-F84E30F4687A}" destId="{0F7FFE09-89C8-4AA4-87B7-2EF814B3A83D}" srcOrd="0" destOrd="0" presId="urn:microsoft.com/office/officeart/2005/8/layout/radial1"/>
    <dgm:cxn modelId="{7BFB430E-2E53-4AE5-903B-148849D11063}" type="presParOf" srcId="{758515A3-508C-45AC-B620-F84E30F4687A}" destId="{630879FF-FB3E-4D2E-AAA2-0A8698131CCC}" srcOrd="1" destOrd="0" presId="urn:microsoft.com/office/officeart/2005/8/layout/radial1"/>
    <dgm:cxn modelId="{1A3DDA7E-5783-4393-AE03-3EAB923D4778}" type="presParOf" srcId="{630879FF-FB3E-4D2E-AAA2-0A8698131CCC}" destId="{836E6D9C-F75D-4E22-8ECC-82C7895D75C6}" srcOrd="0" destOrd="0" presId="urn:microsoft.com/office/officeart/2005/8/layout/radial1"/>
    <dgm:cxn modelId="{492B7638-1E0B-4122-AA57-2BFFCBB40610}" type="presParOf" srcId="{758515A3-508C-45AC-B620-F84E30F4687A}" destId="{9AD689AB-5F55-4A89-87D4-CD2029921A5E}" srcOrd="2" destOrd="0" presId="urn:microsoft.com/office/officeart/2005/8/layout/radial1"/>
    <dgm:cxn modelId="{CBF6B8FC-0709-4B8F-9670-D5EA28FB0010}" type="presParOf" srcId="{758515A3-508C-45AC-B620-F84E30F4687A}" destId="{8250D613-DF3D-44A1-8FDA-B69BC51EA007}" srcOrd="3" destOrd="0" presId="urn:microsoft.com/office/officeart/2005/8/layout/radial1"/>
    <dgm:cxn modelId="{4E6ABF01-8062-4895-91B5-11DDDC981E12}" type="presParOf" srcId="{8250D613-DF3D-44A1-8FDA-B69BC51EA007}" destId="{353C2723-3F59-4D1A-A600-46E8D0BD1DFC}" srcOrd="0" destOrd="0" presId="urn:microsoft.com/office/officeart/2005/8/layout/radial1"/>
    <dgm:cxn modelId="{BE854658-F4E4-4B4B-904E-0260A9E4EDF4}" type="presParOf" srcId="{758515A3-508C-45AC-B620-F84E30F4687A}" destId="{0BE7660F-C356-45EA-A0F1-BC70D6FE1C11}" srcOrd="4" destOrd="0" presId="urn:microsoft.com/office/officeart/2005/8/layout/radial1"/>
    <dgm:cxn modelId="{7AD238E1-6287-4D1A-90F3-16EAFF3DA74A}" type="presParOf" srcId="{758515A3-508C-45AC-B620-F84E30F4687A}" destId="{5D5200C1-4098-4926-BE8E-DF3518AF34EF}" srcOrd="5" destOrd="0" presId="urn:microsoft.com/office/officeart/2005/8/layout/radial1"/>
    <dgm:cxn modelId="{602A043D-DFC7-484C-AAB4-05C2D8292362}" type="presParOf" srcId="{5D5200C1-4098-4926-BE8E-DF3518AF34EF}" destId="{0D3F75CE-7CC6-45DD-9027-0F2AD93415D3}" srcOrd="0" destOrd="0" presId="urn:microsoft.com/office/officeart/2005/8/layout/radial1"/>
    <dgm:cxn modelId="{88BF9795-5CFA-41DB-9E1C-D746DCAB3C82}" type="presParOf" srcId="{758515A3-508C-45AC-B620-F84E30F4687A}" destId="{5F516A63-2319-4EC4-965E-ACC1BC49AB48}" srcOrd="6" destOrd="0" presId="urn:microsoft.com/office/officeart/2005/8/layout/radial1"/>
    <dgm:cxn modelId="{36BC4E8D-5091-4AB0-AD5F-CAD9750C6A66}" type="presParOf" srcId="{758515A3-508C-45AC-B620-F84E30F4687A}" destId="{871DAF01-6BC0-40CF-B462-05D1199F20C1}" srcOrd="7" destOrd="0" presId="urn:microsoft.com/office/officeart/2005/8/layout/radial1"/>
    <dgm:cxn modelId="{E2B0625D-36C8-4D7B-A670-A2ECD0C2B043}" type="presParOf" srcId="{871DAF01-6BC0-40CF-B462-05D1199F20C1}" destId="{1F60E663-E29B-4A45-9065-402738B91BC6}" srcOrd="0" destOrd="0" presId="urn:microsoft.com/office/officeart/2005/8/layout/radial1"/>
    <dgm:cxn modelId="{CE9087C9-0BEA-4821-B37C-6B39BC9ADE48}" type="presParOf" srcId="{758515A3-508C-45AC-B620-F84E30F4687A}" destId="{3A7AE70F-A60D-4422-BE33-91C062BCADF6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D18298-120F-4A8E-B4A1-F3C347E0A88D}" type="doc">
      <dgm:prSet loTypeId="urn:microsoft.com/office/officeart/2005/8/layout/venn1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3CC5EC-2ECF-4D31-AAAD-85D681967210}">
      <dgm:prSet phldrT="[Text]" custT="1"/>
      <dgm:spPr/>
      <dgm:t>
        <a:bodyPr/>
        <a:lstStyle/>
        <a:p>
          <a:r>
            <a:rPr lang="bn-BD" sz="3200" smtClean="0">
              <a:latin typeface="NikoshBAN" pitchFamily="2" charset="0"/>
              <a:cs typeface="NikoshBAN" pitchFamily="2" charset="0"/>
            </a:rPr>
            <a:t>১. রোদ</a:t>
          </a:r>
          <a:endParaRPr lang="en-US" sz="3200" dirty="0">
            <a:latin typeface="NikoshBAN" pitchFamily="2" charset="0"/>
            <a:cs typeface="NikoshBAN" pitchFamily="2" charset="0"/>
          </a:endParaRPr>
        </a:p>
      </dgm:t>
    </dgm:pt>
    <dgm:pt modelId="{E4E456B4-3227-49CA-97F1-2118F1E35E52}" type="parTrans" cxnId="{5F02ADA2-EFCA-47D2-84C4-03501979528D}">
      <dgm:prSet/>
      <dgm:spPr/>
      <dgm:t>
        <a:bodyPr/>
        <a:lstStyle/>
        <a:p>
          <a:endParaRPr lang="en-US"/>
        </a:p>
      </dgm:t>
    </dgm:pt>
    <dgm:pt modelId="{B1B2F646-1769-4880-AA9C-9CB13417C607}" type="sibTrans" cxnId="{5F02ADA2-EFCA-47D2-84C4-03501979528D}">
      <dgm:prSet/>
      <dgm:spPr/>
      <dgm:t>
        <a:bodyPr/>
        <a:lstStyle/>
        <a:p>
          <a:endParaRPr lang="en-US"/>
        </a:p>
      </dgm:t>
    </dgm:pt>
    <dgm:pt modelId="{3666938A-6269-41B9-A529-54E637D75D42}">
      <dgm:prSet phldrT="[Text]" custT="1"/>
      <dgm:spPr/>
      <dgm:t>
        <a:bodyPr/>
        <a:lstStyle/>
        <a:p>
          <a:r>
            <a:rPr lang="bn-BD" sz="3600" smtClean="0">
              <a:latin typeface="NikoshBAN" pitchFamily="2" charset="0"/>
              <a:cs typeface="NikoshBAN" pitchFamily="2" charset="0"/>
            </a:rPr>
            <a:t>২. বৃষ্টি</a:t>
          </a:r>
          <a:endParaRPr lang="en-US" sz="3600" dirty="0"/>
        </a:p>
      </dgm:t>
    </dgm:pt>
    <dgm:pt modelId="{F814180C-75DE-4ECB-9C42-DAA6F370ACA9}" type="parTrans" cxnId="{B0C04A94-6858-4764-A847-153AE2D266BC}">
      <dgm:prSet/>
      <dgm:spPr/>
      <dgm:t>
        <a:bodyPr/>
        <a:lstStyle/>
        <a:p>
          <a:endParaRPr lang="en-US"/>
        </a:p>
      </dgm:t>
    </dgm:pt>
    <dgm:pt modelId="{ADBB6439-E429-4B16-9988-D9F9E3F8037F}" type="sibTrans" cxnId="{B0C04A94-6858-4764-A847-153AE2D266BC}">
      <dgm:prSet/>
      <dgm:spPr/>
      <dgm:t>
        <a:bodyPr/>
        <a:lstStyle/>
        <a:p>
          <a:endParaRPr lang="en-US"/>
        </a:p>
      </dgm:t>
    </dgm:pt>
    <dgm:pt modelId="{50930243-7920-477C-8B14-3B7AB7A1BEE9}">
      <dgm:prSet phldrT="[Text]" custT="1"/>
      <dgm:spPr/>
      <dgm:t>
        <a:bodyPr/>
        <a:lstStyle/>
        <a:p>
          <a:r>
            <a:rPr lang="bn-BD" sz="3200" smtClean="0">
              <a:latin typeface="NikoshBAN" pitchFamily="2" charset="0"/>
              <a:cs typeface="NikoshBAN" pitchFamily="2" charset="0"/>
            </a:rPr>
            <a:t>৩. ঝড়</a:t>
          </a:r>
          <a:endParaRPr lang="en-US" sz="3200" dirty="0"/>
        </a:p>
      </dgm:t>
    </dgm:pt>
    <dgm:pt modelId="{4E2209FD-03FD-4F40-9CD9-FAFE8C5E8466}" type="parTrans" cxnId="{2D90EAB1-4ABC-4A71-B763-41BD34D8BF38}">
      <dgm:prSet/>
      <dgm:spPr/>
      <dgm:t>
        <a:bodyPr/>
        <a:lstStyle/>
        <a:p>
          <a:endParaRPr lang="en-US"/>
        </a:p>
      </dgm:t>
    </dgm:pt>
    <dgm:pt modelId="{B21C0C25-D21A-4715-BF11-710BE82FF36F}" type="sibTrans" cxnId="{2D90EAB1-4ABC-4A71-B763-41BD34D8BF38}">
      <dgm:prSet/>
      <dgm:spPr/>
      <dgm:t>
        <a:bodyPr/>
        <a:lstStyle/>
        <a:p>
          <a:endParaRPr lang="en-US"/>
        </a:p>
      </dgm:t>
    </dgm:pt>
    <dgm:pt modelId="{4B3E0EC8-333B-4A72-A4FD-BAA2389C43C6}" type="pres">
      <dgm:prSet presAssocID="{08D18298-120F-4A8E-B4A1-F3C347E0A88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B32B4B-C73C-45AA-B447-17312CEE91EB}" type="pres">
      <dgm:prSet presAssocID="{9C3CC5EC-2ECF-4D31-AAAD-85D681967210}" presName="circ1" presStyleLbl="vennNode1" presStyleIdx="0" presStyleCnt="3"/>
      <dgm:spPr/>
      <dgm:t>
        <a:bodyPr/>
        <a:lstStyle/>
        <a:p>
          <a:endParaRPr lang="en-US"/>
        </a:p>
      </dgm:t>
    </dgm:pt>
    <dgm:pt modelId="{F9650BBD-8948-4109-9620-BBAF107C3D79}" type="pres">
      <dgm:prSet presAssocID="{9C3CC5EC-2ECF-4D31-AAAD-85D68196721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AED8F-4311-4674-86CF-6AFA21D76509}" type="pres">
      <dgm:prSet presAssocID="{3666938A-6269-41B9-A529-54E637D75D42}" presName="circ2" presStyleLbl="vennNode1" presStyleIdx="1" presStyleCnt="3"/>
      <dgm:spPr/>
      <dgm:t>
        <a:bodyPr/>
        <a:lstStyle/>
        <a:p>
          <a:endParaRPr lang="en-US"/>
        </a:p>
      </dgm:t>
    </dgm:pt>
    <dgm:pt modelId="{0FB008D4-C7BD-429E-847B-E566B7A0781F}" type="pres">
      <dgm:prSet presAssocID="{3666938A-6269-41B9-A529-54E637D75D4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79DB7B-45A1-4336-AC4B-8C2DCD93ED65}" type="pres">
      <dgm:prSet presAssocID="{50930243-7920-477C-8B14-3B7AB7A1BEE9}" presName="circ3" presStyleLbl="vennNode1" presStyleIdx="2" presStyleCnt="3"/>
      <dgm:spPr/>
      <dgm:t>
        <a:bodyPr/>
        <a:lstStyle/>
        <a:p>
          <a:endParaRPr lang="en-US"/>
        </a:p>
      </dgm:t>
    </dgm:pt>
    <dgm:pt modelId="{B5D97E73-C947-436E-87FF-D53B91B83F00}" type="pres">
      <dgm:prSet presAssocID="{50930243-7920-477C-8B14-3B7AB7A1BEE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02ADA2-EFCA-47D2-84C4-03501979528D}" srcId="{08D18298-120F-4A8E-B4A1-F3C347E0A88D}" destId="{9C3CC5EC-2ECF-4D31-AAAD-85D681967210}" srcOrd="0" destOrd="0" parTransId="{E4E456B4-3227-49CA-97F1-2118F1E35E52}" sibTransId="{B1B2F646-1769-4880-AA9C-9CB13417C607}"/>
    <dgm:cxn modelId="{E31AE3ED-31D5-47B6-A720-9D592577BDEF}" type="presOf" srcId="{50930243-7920-477C-8B14-3B7AB7A1BEE9}" destId="{3C79DB7B-45A1-4336-AC4B-8C2DCD93ED65}" srcOrd="0" destOrd="0" presId="urn:microsoft.com/office/officeart/2005/8/layout/venn1"/>
    <dgm:cxn modelId="{B0C04A94-6858-4764-A847-153AE2D266BC}" srcId="{08D18298-120F-4A8E-B4A1-F3C347E0A88D}" destId="{3666938A-6269-41B9-A529-54E637D75D42}" srcOrd="1" destOrd="0" parTransId="{F814180C-75DE-4ECB-9C42-DAA6F370ACA9}" sibTransId="{ADBB6439-E429-4B16-9988-D9F9E3F8037F}"/>
    <dgm:cxn modelId="{BE29D37C-3E88-4EB5-9335-320DB91EF3CC}" type="presOf" srcId="{9C3CC5EC-2ECF-4D31-AAAD-85D681967210}" destId="{3CB32B4B-C73C-45AA-B447-17312CEE91EB}" srcOrd="0" destOrd="0" presId="urn:microsoft.com/office/officeart/2005/8/layout/venn1"/>
    <dgm:cxn modelId="{03AE580D-3770-4A00-98BC-DDDBA3BF503C}" type="presOf" srcId="{3666938A-6269-41B9-A529-54E637D75D42}" destId="{151AED8F-4311-4674-86CF-6AFA21D76509}" srcOrd="0" destOrd="0" presId="urn:microsoft.com/office/officeart/2005/8/layout/venn1"/>
    <dgm:cxn modelId="{185FB86A-B7C5-4F3E-B6A7-204AC555E1EF}" type="presOf" srcId="{3666938A-6269-41B9-A529-54E637D75D42}" destId="{0FB008D4-C7BD-429E-847B-E566B7A0781F}" srcOrd="1" destOrd="0" presId="urn:microsoft.com/office/officeart/2005/8/layout/venn1"/>
    <dgm:cxn modelId="{BB894F07-A92C-4586-924F-114296DFEED1}" type="presOf" srcId="{08D18298-120F-4A8E-B4A1-F3C347E0A88D}" destId="{4B3E0EC8-333B-4A72-A4FD-BAA2389C43C6}" srcOrd="0" destOrd="0" presId="urn:microsoft.com/office/officeart/2005/8/layout/venn1"/>
    <dgm:cxn modelId="{1B65CBAF-0541-45A6-8EDB-EFCE859C2AE7}" type="presOf" srcId="{9C3CC5EC-2ECF-4D31-AAAD-85D681967210}" destId="{F9650BBD-8948-4109-9620-BBAF107C3D79}" srcOrd="1" destOrd="0" presId="urn:microsoft.com/office/officeart/2005/8/layout/venn1"/>
    <dgm:cxn modelId="{2D90EAB1-4ABC-4A71-B763-41BD34D8BF38}" srcId="{08D18298-120F-4A8E-B4A1-F3C347E0A88D}" destId="{50930243-7920-477C-8B14-3B7AB7A1BEE9}" srcOrd="2" destOrd="0" parTransId="{4E2209FD-03FD-4F40-9CD9-FAFE8C5E8466}" sibTransId="{B21C0C25-D21A-4715-BF11-710BE82FF36F}"/>
    <dgm:cxn modelId="{82A5310E-4BC3-4A3B-904F-BFF9996FE25E}" type="presOf" srcId="{50930243-7920-477C-8B14-3B7AB7A1BEE9}" destId="{B5D97E73-C947-436E-87FF-D53B91B83F00}" srcOrd="1" destOrd="0" presId="urn:microsoft.com/office/officeart/2005/8/layout/venn1"/>
    <dgm:cxn modelId="{910D1BA5-2B35-4E81-B214-35AD3BBCA198}" type="presParOf" srcId="{4B3E0EC8-333B-4A72-A4FD-BAA2389C43C6}" destId="{3CB32B4B-C73C-45AA-B447-17312CEE91EB}" srcOrd="0" destOrd="0" presId="urn:microsoft.com/office/officeart/2005/8/layout/venn1"/>
    <dgm:cxn modelId="{402BFFD4-CEC0-4170-8D7E-BDA4C02A1719}" type="presParOf" srcId="{4B3E0EC8-333B-4A72-A4FD-BAA2389C43C6}" destId="{F9650BBD-8948-4109-9620-BBAF107C3D79}" srcOrd="1" destOrd="0" presId="urn:microsoft.com/office/officeart/2005/8/layout/venn1"/>
    <dgm:cxn modelId="{560C86B5-A3E5-4D3A-99AA-BDF0866A74E8}" type="presParOf" srcId="{4B3E0EC8-333B-4A72-A4FD-BAA2389C43C6}" destId="{151AED8F-4311-4674-86CF-6AFA21D76509}" srcOrd="2" destOrd="0" presId="urn:microsoft.com/office/officeart/2005/8/layout/venn1"/>
    <dgm:cxn modelId="{3E75CFFC-6F14-452A-9870-ABCC7B7E18BC}" type="presParOf" srcId="{4B3E0EC8-333B-4A72-A4FD-BAA2389C43C6}" destId="{0FB008D4-C7BD-429E-847B-E566B7A0781F}" srcOrd="3" destOrd="0" presId="urn:microsoft.com/office/officeart/2005/8/layout/venn1"/>
    <dgm:cxn modelId="{3809AE99-7FB9-42FF-9127-0E84E03B00F6}" type="presParOf" srcId="{4B3E0EC8-333B-4A72-A4FD-BAA2389C43C6}" destId="{3C79DB7B-45A1-4336-AC4B-8C2DCD93ED65}" srcOrd="4" destOrd="0" presId="urn:microsoft.com/office/officeart/2005/8/layout/venn1"/>
    <dgm:cxn modelId="{933097AF-B309-4962-B687-40CD905B2A6B}" type="presParOf" srcId="{4B3E0EC8-333B-4A72-A4FD-BAA2389C43C6}" destId="{B5D97E73-C947-436E-87FF-D53B91B83F0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FFE09-89C8-4AA4-87B7-2EF814B3A83D}">
      <dsp:nvSpPr>
        <dsp:cNvPr id="0" name=""/>
        <dsp:cNvSpPr/>
      </dsp:nvSpPr>
      <dsp:spPr>
        <a:xfrm>
          <a:off x="3359568" y="2157123"/>
          <a:ext cx="1677109" cy="1677109"/>
        </a:xfrm>
        <a:prstGeom prst="ellipse">
          <a:avLst/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25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800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আবহাওয়ার </a:t>
          </a:r>
          <a:r>
            <a:rPr lang="bn-BD" sz="2800" kern="1200" dirty="0" smtClean="0">
              <a:solidFill>
                <a:schemeClr val="bg1"/>
              </a:solidFill>
              <a:latin typeface="NikoshBAN" pitchFamily="2" charset="0"/>
              <a:cs typeface="NikoshBAN" pitchFamily="2" charset="0"/>
            </a:rPr>
            <a:t>উপাদান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3605175" y="2402730"/>
        <a:ext cx="1185895" cy="1185895"/>
      </dsp:txXfrm>
    </dsp:sp>
    <dsp:sp modelId="{630879FF-FB3E-4D2E-AAA2-0A8698131CCC}">
      <dsp:nvSpPr>
        <dsp:cNvPr id="0" name=""/>
        <dsp:cNvSpPr/>
      </dsp:nvSpPr>
      <dsp:spPr>
        <a:xfrm rot="16200000">
          <a:off x="4049268" y="1990260"/>
          <a:ext cx="297709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297709" y="18007"/>
              </a:lnTo>
            </a:path>
          </a:pathLst>
        </a:custGeom>
        <a:noFill/>
        <a:ln w="425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90680" y="2000825"/>
        <a:ext cx="14885" cy="14885"/>
      </dsp:txXfrm>
    </dsp:sp>
    <dsp:sp modelId="{9AD689AB-5F55-4A89-87D4-CD2029921A5E}">
      <dsp:nvSpPr>
        <dsp:cNvPr id="0" name=""/>
        <dsp:cNvSpPr/>
      </dsp:nvSpPr>
      <dsp:spPr>
        <a:xfrm>
          <a:off x="3064053" y="-236269"/>
          <a:ext cx="2268140" cy="2095682"/>
        </a:xfrm>
        <a:prstGeom prst="ellipse">
          <a:avLst/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25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600" kern="1200" dirty="0" smtClean="0">
              <a:ln w="11430"/>
              <a:latin typeface="NikoshBAN" pitchFamily="2" charset="0"/>
              <a:cs typeface="NikoshBAN" pitchFamily="2" charset="0"/>
            </a:rPr>
            <a:t>১.সূর্য তাপ </a:t>
          </a:r>
          <a:endParaRPr lang="en-US" sz="2600" kern="1200" dirty="0"/>
        </a:p>
      </dsp:txBody>
      <dsp:txXfrm>
        <a:off x="3396214" y="70637"/>
        <a:ext cx="1603818" cy="1481870"/>
      </dsp:txXfrm>
    </dsp:sp>
    <dsp:sp modelId="{8250D613-DF3D-44A1-8FDA-B69BC51EA007}">
      <dsp:nvSpPr>
        <dsp:cNvPr id="0" name=""/>
        <dsp:cNvSpPr/>
      </dsp:nvSpPr>
      <dsp:spPr>
        <a:xfrm>
          <a:off x="5036678" y="2977670"/>
          <a:ext cx="161193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161193" y="18007"/>
              </a:lnTo>
            </a:path>
          </a:pathLst>
        </a:custGeom>
        <a:noFill/>
        <a:ln w="425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13245" y="2991648"/>
        <a:ext cx="8059" cy="8059"/>
      </dsp:txXfrm>
    </dsp:sp>
    <dsp:sp modelId="{0BE7660F-C356-45EA-A0F1-BC70D6FE1C11}">
      <dsp:nvSpPr>
        <dsp:cNvPr id="0" name=""/>
        <dsp:cNvSpPr/>
      </dsp:nvSpPr>
      <dsp:spPr>
        <a:xfrm>
          <a:off x="5197871" y="1739439"/>
          <a:ext cx="2368716" cy="2512478"/>
        </a:xfrm>
        <a:prstGeom prst="ellipse">
          <a:avLst/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25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600" kern="1200" dirty="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২.বায়ু চাপ 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5544761" y="2107383"/>
        <a:ext cx="1674936" cy="1776590"/>
      </dsp:txXfrm>
    </dsp:sp>
    <dsp:sp modelId="{5D5200C1-4098-4926-BE8E-DF3518AF34EF}">
      <dsp:nvSpPr>
        <dsp:cNvPr id="0" name=""/>
        <dsp:cNvSpPr/>
      </dsp:nvSpPr>
      <dsp:spPr>
        <a:xfrm rot="5400000">
          <a:off x="4101590" y="3912758"/>
          <a:ext cx="193066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193066" y="18007"/>
              </a:lnTo>
            </a:path>
          </a:pathLst>
        </a:custGeom>
        <a:noFill/>
        <a:ln w="425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93296" y="3925939"/>
        <a:ext cx="9653" cy="9653"/>
      </dsp:txXfrm>
    </dsp:sp>
    <dsp:sp modelId="{5F516A63-2319-4EC4-965E-ACC1BC49AB48}">
      <dsp:nvSpPr>
        <dsp:cNvPr id="0" name=""/>
        <dsp:cNvSpPr/>
      </dsp:nvSpPr>
      <dsp:spPr>
        <a:xfrm>
          <a:off x="2952508" y="4027299"/>
          <a:ext cx="2491229" cy="2304969"/>
        </a:xfrm>
        <a:prstGeom prst="ellipse">
          <a:avLst/>
        </a:prstGeom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25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600" kern="1200" smtClean="0">
              <a:ln w="11430"/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৩. বাতাসের আর্দ্রতা</a:t>
          </a:r>
          <a:endParaRPr lang="en-US" sz="2600" kern="1200" dirty="0">
            <a:solidFill>
              <a:schemeClr val="tx1"/>
            </a:solidFill>
          </a:endParaRPr>
        </a:p>
      </dsp:txBody>
      <dsp:txXfrm>
        <a:off x="3317340" y="4364854"/>
        <a:ext cx="1761565" cy="1629859"/>
      </dsp:txXfrm>
    </dsp:sp>
    <dsp:sp modelId="{871DAF01-6BC0-40CF-B462-05D1199F20C1}">
      <dsp:nvSpPr>
        <dsp:cNvPr id="0" name=""/>
        <dsp:cNvSpPr/>
      </dsp:nvSpPr>
      <dsp:spPr>
        <a:xfrm rot="10800000">
          <a:off x="3212622" y="2977670"/>
          <a:ext cx="146946" cy="36015"/>
        </a:xfrm>
        <a:custGeom>
          <a:avLst/>
          <a:gdLst/>
          <a:ahLst/>
          <a:cxnLst/>
          <a:rect l="0" t="0" r="0" b="0"/>
          <a:pathLst>
            <a:path>
              <a:moveTo>
                <a:pt x="0" y="18007"/>
              </a:moveTo>
              <a:lnTo>
                <a:pt x="146946" y="18007"/>
              </a:lnTo>
            </a:path>
          </a:pathLst>
        </a:custGeom>
        <a:noFill/>
        <a:ln w="425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282421" y="2992004"/>
        <a:ext cx="7347" cy="7347"/>
      </dsp:txXfrm>
    </dsp:sp>
    <dsp:sp modelId="{3A7AE70F-A60D-4422-BE33-91C062BCADF6}">
      <dsp:nvSpPr>
        <dsp:cNvPr id="0" name=""/>
        <dsp:cNvSpPr/>
      </dsp:nvSpPr>
      <dsp:spPr>
        <a:xfrm>
          <a:off x="815412" y="1762717"/>
          <a:ext cx="2397210" cy="2465921"/>
        </a:xfrm>
        <a:prstGeom prst="ellipse">
          <a:avLst/>
        </a:prstGeom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42500" cap="flat" cmpd="sng" algn="ctr">
          <a:solidFill>
            <a:schemeClr val="tx1"/>
          </a:solidFill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600" kern="1200" smtClean="0">
              <a:ln w="11430"/>
              <a:solidFill>
                <a:srgbClr val="0000CC"/>
              </a:solidFill>
              <a:latin typeface="NikoshBAN" pitchFamily="2" charset="0"/>
              <a:cs typeface="NikoshBAN" pitchFamily="2" charset="0"/>
            </a:rPr>
            <a:t>৪.বৃষ্টিপাতের পরিমাণ</a:t>
          </a:r>
          <a:endParaRPr lang="en-US" sz="2600" kern="1200" dirty="0">
            <a:solidFill>
              <a:srgbClr val="0000CC"/>
            </a:solidFill>
          </a:endParaRPr>
        </a:p>
      </dsp:txBody>
      <dsp:txXfrm>
        <a:off x="1166475" y="2123843"/>
        <a:ext cx="1695084" cy="1743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32B4B-C73C-45AA-B447-17312CEE91EB}">
      <dsp:nvSpPr>
        <dsp:cNvPr id="0" name=""/>
        <dsp:cNvSpPr/>
      </dsp:nvSpPr>
      <dsp:spPr>
        <a:xfrm>
          <a:off x="2499359" y="75247"/>
          <a:ext cx="3611880" cy="361188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alpha val="50000"/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kern="1200" smtClean="0">
              <a:latin typeface="NikoshBAN" pitchFamily="2" charset="0"/>
              <a:cs typeface="NikoshBAN" pitchFamily="2" charset="0"/>
            </a:rPr>
            <a:t>১. রোদ</a:t>
          </a:r>
          <a:endParaRPr lang="en-US" sz="3200" kern="1200" dirty="0">
            <a:latin typeface="NikoshBAN" pitchFamily="2" charset="0"/>
            <a:cs typeface="NikoshBAN" pitchFamily="2" charset="0"/>
          </a:endParaRPr>
        </a:p>
      </dsp:txBody>
      <dsp:txXfrm>
        <a:off x="2980944" y="707326"/>
        <a:ext cx="2648712" cy="1625346"/>
      </dsp:txXfrm>
    </dsp:sp>
    <dsp:sp modelId="{151AED8F-4311-4674-86CF-6AFA21D76509}">
      <dsp:nvSpPr>
        <dsp:cNvPr id="0" name=""/>
        <dsp:cNvSpPr/>
      </dsp:nvSpPr>
      <dsp:spPr>
        <a:xfrm>
          <a:off x="3802646" y="2332672"/>
          <a:ext cx="3611880" cy="361188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alpha val="50000"/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600" kern="1200" smtClean="0">
              <a:latin typeface="NikoshBAN" pitchFamily="2" charset="0"/>
              <a:cs typeface="NikoshBAN" pitchFamily="2" charset="0"/>
            </a:rPr>
            <a:t>২. বৃষ্টি</a:t>
          </a:r>
          <a:endParaRPr lang="en-US" sz="3600" kern="1200" dirty="0"/>
        </a:p>
      </dsp:txBody>
      <dsp:txXfrm>
        <a:off x="4907280" y="3265741"/>
        <a:ext cx="2167128" cy="1986534"/>
      </dsp:txXfrm>
    </dsp:sp>
    <dsp:sp modelId="{3C79DB7B-45A1-4336-AC4B-8C2DCD93ED65}">
      <dsp:nvSpPr>
        <dsp:cNvPr id="0" name=""/>
        <dsp:cNvSpPr/>
      </dsp:nvSpPr>
      <dsp:spPr>
        <a:xfrm>
          <a:off x="1196073" y="2332672"/>
          <a:ext cx="3611880" cy="361188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alpha val="50000"/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200" kern="1200" smtClean="0">
              <a:latin typeface="NikoshBAN" pitchFamily="2" charset="0"/>
              <a:cs typeface="NikoshBAN" pitchFamily="2" charset="0"/>
            </a:rPr>
            <a:t>৩. ঝড়</a:t>
          </a:r>
          <a:endParaRPr lang="en-US" sz="3200" kern="1200" dirty="0"/>
        </a:p>
      </dsp:txBody>
      <dsp:txXfrm>
        <a:off x="1536191" y="3265741"/>
        <a:ext cx="2167128" cy="19865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AB2D8-81ED-463C-942B-6B0D7BB9EA50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EE0D9-BBF5-4B66-BFF9-FA303941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35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পাঠ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ঘোষণার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বোঝাতে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হবে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চিত্রসমূহে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প্রকৃতির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এমন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বৈরী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আবহাওয়ার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জন্য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জলবায়ুর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প্রভাবই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মূলত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দায়ী</a:t>
            </a:r>
            <a:r>
              <a:rPr lang="en-US" baseline="0" dirty="0" smtClean="0"/>
              <a:t>।  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6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এই স্লাইডে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আবহাওয়ার চারটি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উপাদান বুঝানো</a:t>
            </a:r>
            <a:r>
              <a:rPr lang="bn-BD" sz="120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হয়েছে। </a:t>
            </a:r>
            <a:endParaRPr lang="en-US" sz="1200" baseline="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আবহাওয়ার উপাদান চারটি হলো-</a:t>
            </a:r>
            <a:r>
              <a:rPr lang="bn-BD" sz="1200" dirty="0" smtClean="0">
                <a:ln w="11430"/>
                <a:latin typeface="NikoshBAN" pitchFamily="2" charset="0"/>
                <a:cs typeface="NikoshBAN" pitchFamily="2" charset="0"/>
              </a:rPr>
              <a:t>১.সূর্য তাপ, ২.বায়ু চাপ,</a:t>
            </a:r>
            <a:r>
              <a:rPr lang="bn-BD" sz="1200" baseline="0" dirty="0" smtClean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dirty="0" smtClean="0">
                <a:ln w="11430"/>
                <a:latin typeface="NikoshBAN" pitchFamily="2" charset="0"/>
                <a:cs typeface="NikoshBAN" pitchFamily="2" charset="0"/>
              </a:rPr>
              <a:t>৩. বাতাসের আর্দ্রতা</a:t>
            </a:r>
            <a:r>
              <a:rPr lang="bn-BD" sz="1200" baseline="0" dirty="0" smtClean="0">
                <a:ln>
                  <a:noFill/>
                </a:ln>
                <a:latin typeface="+mn-lt"/>
                <a:cs typeface="+mn-cs"/>
              </a:rPr>
              <a:t> ও </a:t>
            </a:r>
            <a:r>
              <a:rPr lang="bn-BD" sz="1200" dirty="0" smtClean="0">
                <a:ln w="11430"/>
                <a:latin typeface="NikoshBAN" pitchFamily="2" charset="0"/>
                <a:cs typeface="NikoshBAN" pitchFamily="2" charset="0"/>
              </a:rPr>
              <a:t>৪.বৃষ্টিপাতের পরিমাণ।</a:t>
            </a:r>
            <a:r>
              <a:rPr lang="bn-BD" sz="1200" baseline="0" dirty="0" smtClean="0">
                <a:ln>
                  <a:noFill/>
                </a:ln>
                <a:latin typeface="+mn-lt"/>
                <a:cs typeface="+mn-cs"/>
              </a:rPr>
              <a:t> </a:t>
            </a:r>
            <a:r>
              <a:rPr lang="bn-BD" sz="1200" baseline="0" dirty="0" smtClean="0">
                <a:ln w="11430"/>
                <a:latin typeface="NikoshBAN" pitchFamily="2" charset="0"/>
                <a:cs typeface="NikoshBAN" pitchFamily="2" charset="0"/>
              </a:rPr>
              <a:t>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01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63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b="0" dirty="0" smtClean="0">
                <a:latin typeface="NikoshBAN" pitchFamily="2" charset="0"/>
                <a:cs typeface="NikoshBAN" pitchFamily="2" charset="0"/>
              </a:rPr>
              <a:t>চারটি উপাদান ছাড়াও বিভিন্ন স্থানে আবহাওয়ার তারতম্য ঘটার আরও যে কারণসমূহ</a:t>
            </a:r>
            <a:r>
              <a:rPr lang="bn-BD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0" dirty="0" smtClean="0">
                <a:latin typeface="NikoshBAN" pitchFamily="2" charset="0"/>
                <a:cs typeface="NikoshBAN" pitchFamily="2" charset="0"/>
              </a:rPr>
              <a:t>আছে তা পরবর্তী</a:t>
            </a:r>
            <a:r>
              <a:rPr lang="bn-BD" sz="1200" b="0" baseline="0" dirty="0" smtClean="0">
                <a:latin typeface="NikoshBAN" pitchFamily="2" charset="0"/>
                <a:cs typeface="NikoshBAN" pitchFamily="2" charset="0"/>
              </a:rPr>
              <a:t> স্লাইডে ব্যাখ্যা করা হয়েছে।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05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b="0" dirty="0" smtClean="0"/>
              <a:t>এই স্লাইডে </a:t>
            </a:r>
            <a:r>
              <a:rPr lang="bn-BD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আবহাওয়ার </a:t>
            </a:r>
            <a:r>
              <a:rPr lang="bn-BD" sz="1200" b="0" dirty="0" smtClean="0">
                <a:latin typeface="NikoshBAN" pitchFamily="2" charset="0"/>
                <a:cs typeface="NikoshBAN" pitchFamily="2" charset="0"/>
              </a:rPr>
              <a:t>তারতম্য ঘটার জন্য রোদ যে দায়ী তা দেখানো</a:t>
            </a:r>
            <a:r>
              <a:rPr lang="bn-BD" sz="1200" b="0" baseline="0" dirty="0" smtClean="0">
                <a:latin typeface="NikoshBAN" pitchFamily="2" charset="0"/>
                <a:cs typeface="NikoshBAN" pitchFamily="2" charset="0"/>
              </a:rPr>
              <a:t> হয়েছে।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6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09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এখানে</a:t>
            </a:r>
            <a:r>
              <a:rPr lang="bn-IN" baseline="0" dirty="0" smtClean="0"/>
              <a:t> দেখানো হয়েছে যে, মেরু অঞ্চলে সূর্য তাপ কম এবং নিরক্ষ অঞ্চলে সূর্য তাপ বেশী পরে। ফলে আবহাওয়ার তারতম্য ঘটে।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90FED-172F-444E-9FE0-9AC8D572451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6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0E32D-7668-42EF-B474-CA54DF34753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8978F5-3BB9-4608-84E7-3C99A7193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0E32D-7668-42EF-B474-CA54DF34753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8978F5-3BB9-4608-84E7-3C99A7193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0E32D-7668-42EF-B474-CA54DF34753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8978F5-3BB9-4608-84E7-3C99A7193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0E32D-7668-42EF-B474-CA54DF34753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8978F5-3BB9-4608-84E7-3C99A7193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0E32D-7668-42EF-B474-CA54DF34753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8978F5-3BB9-4608-84E7-3C99A7193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0E32D-7668-42EF-B474-CA54DF34753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8978F5-3BB9-4608-84E7-3C99A7193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0E32D-7668-42EF-B474-CA54DF34753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8978F5-3BB9-4608-84E7-3C99A7193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0E32D-7668-42EF-B474-CA54DF34753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8978F5-3BB9-4608-84E7-3C99A7193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0E32D-7668-42EF-B474-CA54DF34753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8978F5-3BB9-4608-84E7-3C99A7193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0E32D-7668-42EF-B474-CA54DF34753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8978F5-3BB9-4608-84E7-3C99A71936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D0E32D-7668-42EF-B474-CA54DF34753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8978F5-3BB9-4608-84E7-3C99A71936A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D8D0E32D-7668-42EF-B474-CA54DF347533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C8978F5-3BB9-4608-84E7-3C99A71936A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13" name="click.wav"/>
          </p:stSnd>
        </p:sndAc>
      </p:transition>
    </mc:Choice>
    <mc:Fallback xmlns="">
      <p:transition spd="slow">
        <p:fade/>
        <p:sndAc>
          <p:stSnd>
            <p:snd r:embed="rId14" name="click.wav"/>
          </p:stSnd>
        </p:sndAc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audio" Target="../media/audio1.wav"/><Relationship Id="rId4" Type="http://schemas.openxmlformats.org/officeDocument/2006/relationships/image" Target="../media/image31.jp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audio" Target="../media/audio1.wav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1.wav"/><Relationship Id="rId7" Type="http://schemas.openxmlformats.org/officeDocument/2006/relationships/image" Target="../media/image13.gif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gif"/><Relationship Id="rId4" Type="http://schemas.openxmlformats.org/officeDocument/2006/relationships/image" Target="../media/image10.gif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audio1.wav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audio" Target="../media/audio1.wav"/><Relationship Id="rId4" Type="http://schemas.openxmlformats.org/officeDocument/2006/relationships/image" Target="../media/image5.gif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013"/>
            <a:ext cx="4292600" cy="6094412"/>
          </a:xfrm>
        </p:spPr>
      </p:pic>
      <p:sp>
        <p:nvSpPr>
          <p:cNvPr id="7" name="TextBox 6"/>
          <p:cNvSpPr txBox="1"/>
          <p:nvPr/>
        </p:nvSpPr>
        <p:spPr>
          <a:xfrm>
            <a:off x="1143000" y="2209800"/>
            <a:ext cx="1740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1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1" y="381000"/>
            <a:ext cx="8464989" cy="6248399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0758024"/>
              </p:ext>
            </p:extLst>
          </p:nvPr>
        </p:nvGraphicFramePr>
        <p:xfrm>
          <a:off x="228600" y="304800"/>
          <a:ext cx="86106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19200" y="16002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112" y="399871"/>
            <a:ext cx="4800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n-BD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আবহাওয়ার উপাদান</a:t>
            </a:r>
            <a:endParaRPr lang="en-US" sz="6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endParaRPr lang="en-US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368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B32B4B-C73C-45AA-B447-17312CEE9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3CB32B4B-C73C-45AA-B447-17312CEE9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3CB32B4B-C73C-45AA-B447-17312CEE9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3CB32B4B-C73C-45AA-B447-17312CEE9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1AED8F-4311-4674-86CF-6AFA21D76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151AED8F-4311-4674-86CF-6AFA21D76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151AED8F-4311-4674-86CF-6AFA21D76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151AED8F-4311-4674-86CF-6AFA21D765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79DB7B-45A1-4336-AC4B-8C2DCD93E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3C79DB7B-45A1-4336-AC4B-8C2DCD93E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3C79DB7B-45A1-4336-AC4B-8C2DCD93E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3C79DB7B-45A1-4336-AC4B-8C2DCD93ED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22" y="5334000"/>
            <a:ext cx="86106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বাংলাদেশের ভূ-প্রকৃতি ও অবস্থান চিন্তা করে জলবায়ুর </a:t>
            </a:r>
            <a:r>
              <a:rPr lang="bn-BD" sz="3200" b="1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প্রকৃতি কেমন তা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সর্বোচ্চ ৫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পয়েন্টে </a:t>
            </a:r>
            <a:r>
              <a:rPr lang="bn-BD" sz="3200" b="1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ব্যাখ্যা কর।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04800"/>
            <a:ext cx="32004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72200" y="381000"/>
            <a:ext cx="25908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সময়ঃ ৫ মিনিট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17720"/>
            <a:ext cx="4191000" cy="2355810"/>
          </a:xfrm>
          <a:prstGeom prst="ellipse">
            <a:avLst/>
          </a:prstGeom>
          <a:ln w="63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0882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shine.gif"/>
          <p:cNvPicPr>
            <a:picLocks noChangeAspect="1"/>
          </p:cNvPicPr>
          <p:nvPr/>
        </p:nvPicPr>
        <p:blipFill>
          <a:blip r:embed="rId4"/>
          <a:srcRect l="11607" t="11905"/>
          <a:stretch>
            <a:fillRect/>
          </a:stretch>
        </p:blipFill>
        <p:spPr>
          <a:xfrm>
            <a:off x="228600" y="228600"/>
            <a:ext cx="8715632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rticle.pn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A2A4B3"/>
              </a:clrFrom>
              <a:clrTo>
                <a:srgbClr val="A2A4B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97" t="7464" r="7531" b="5002"/>
          <a:stretch>
            <a:fillRect/>
          </a:stretch>
        </p:blipFill>
        <p:spPr>
          <a:xfrm>
            <a:off x="5111931" y="2514600"/>
            <a:ext cx="4032069" cy="4150659"/>
          </a:xfrm>
          <a:prstGeom prst="rect">
            <a:avLst/>
          </a:prstGeom>
        </p:spPr>
      </p:pic>
      <p:pic>
        <p:nvPicPr>
          <p:cNvPr id="4" name="Picture 3" descr="good-morning-sunshine_30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00" t="18768" r="24400" b="28379"/>
          <a:stretch>
            <a:fillRect/>
          </a:stretch>
        </p:blipFill>
        <p:spPr>
          <a:xfrm rot="19674723">
            <a:off x="522752" y="699916"/>
            <a:ext cx="1253445" cy="1181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ular Callout 6"/>
          <p:cNvSpPr/>
          <p:nvPr/>
        </p:nvSpPr>
        <p:spPr>
          <a:xfrm>
            <a:off x="6705600" y="1143000"/>
            <a:ext cx="1981200" cy="609600"/>
          </a:xfrm>
          <a:prstGeom prst="wedgeRectCallout">
            <a:avLst>
              <a:gd name="adj1" fmla="val -30097"/>
              <a:gd name="adj2" fmla="val 331157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bn-BD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উত্তর মেরুতে অবস্থিত </a:t>
            </a: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110484" y="3514089"/>
            <a:ext cx="240644" cy="259126"/>
          </a:xfrm>
          <a:custGeom>
            <a:avLst/>
            <a:gdLst>
              <a:gd name="connsiteX0" fmla="*/ 81886 w 240644"/>
              <a:gd name="connsiteY0" fmla="*/ 34329 h 259126"/>
              <a:gd name="connsiteX1" fmla="*/ 40943 w 240644"/>
              <a:gd name="connsiteY1" fmla="*/ 47977 h 259126"/>
              <a:gd name="connsiteX2" fmla="*/ 27295 w 240644"/>
              <a:gd name="connsiteY2" fmla="*/ 88920 h 259126"/>
              <a:gd name="connsiteX3" fmla="*/ 0 w 240644"/>
              <a:gd name="connsiteY3" fmla="*/ 129863 h 259126"/>
              <a:gd name="connsiteX4" fmla="*/ 13647 w 240644"/>
              <a:gd name="connsiteY4" fmla="*/ 211750 h 259126"/>
              <a:gd name="connsiteX5" fmla="*/ 27295 w 240644"/>
              <a:gd name="connsiteY5" fmla="*/ 252693 h 259126"/>
              <a:gd name="connsiteX6" fmla="*/ 68238 w 240644"/>
              <a:gd name="connsiteY6" fmla="*/ 239045 h 259126"/>
              <a:gd name="connsiteX7" fmla="*/ 136477 w 240644"/>
              <a:gd name="connsiteY7" fmla="*/ 129863 h 259126"/>
              <a:gd name="connsiteX8" fmla="*/ 204716 w 240644"/>
              <a:gd name="connsiteY8" fmla="*/ 116215 h 259126"/>
              <a:gd name="connsiteX9" fmla="*/ 218364 w 240644"/>
              <a:gd name="connsiteY9" fmla="*/ 61624 h 259126"/>
              <a:gd name="connsiteX10" fmla="*/ 232012 w 240644"/>
              <a:gd name="connsiteY10" fmla="*/ 20681 h 259126"/>
              <a:gd name="connsiteX11" fmla="*/ 177420 w 240644"/>
              <a:gd name="connsiteY11" fmla="*/ 7033 h 259126"/>
              <a:gd name="connsiteX12" fmla="*/ 54591 w 240644"/>
              <a:gd name="connsiteY12" fmla="*/ 47977 h 259126"/>
              <a:gd name="connsiteX13" fmla="*/ 13647 w 240644"/>
              <a:gd name="connsiteY13" fmla="*/ 61624 h 259126"/>
              <a:gd name="connsiteX14" fmla="*/ 13647 w 240644"/>
              <a:gd name="connsiteY14" fmla="*/ 88920 h 25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0644" h="259126">
                <a:moveTo>
                  <a:pt x="81886" y="34329"/>
                </a:moveTo>
                <a:cubicBezTo>
                  <a:pt x="68238" y="38878"/>
                  <a:pt x="51115" y="37805"/>
                  <a:pt x="40943" y="47977"/>
                </a:cubicBezTo>
                <a:cubicBezTo>
                  <a:pt x="30771" y="58149"/>
                  <a:pt x="33729" y="76053"/>
                  <a:pt x="27295" y="88920"/>
                </a:cubicBezTo>
                <a:cubicBezTo>
                  <a:pt x="19960" y="103591"/>
                  <a:pt x="9098" y="116215"/>
                  <a:pt x="0" y="129863"/>
                </a:cubicBezTo>
                <a:cubicBezTo>
                  <a:pt x="4549" y="157159"/>
                  <a:pt x="7644" y="184737"/>
                  <a:pt x="13647" y="211750"/>
                </a:cubicBezTo>
                <a:cubicBezTo>
                  <a:pt x="16768" y="225793"/>
                  <a:pt x="14428" y="246260"/>
                  <a:pt x="27295" y="252693"/>
                </a:cubicBezTo>
                <a:cubicBezTo>
                  <a:pt x="40162" y="259126"/>
                  <a:pt x="54590" y="243594"/>
                  <a:pt x="68238" y="239045"/>
                </a:cubicBezTo>
                <a:cubicBezTo>
                  <a:pt x="88075" y="179537"/>
                  <a:pt x="78804" y="151491"/>
                  <a:pt x="136477" y="129863"/>
                </a:cubicBezTo>
                <a:cubicBezTo>
                  <a:pt x="158197" y="121718"/>
                  <a:pt x="181970" y="120764"/>
                  <a:pt x="204716" y="116215"/>
                </a:cubicBezTo>
                <a:cubicBezTo>
                  <a:pt x="209265" y="98018"/>
                  <a:pt x="213211" y="79659"/>
                  <a:pt x="218364" y="61624"/>
                </a:cubicBezTo>
                <a:cubicBezTo>
                  <a:pt x="222316" y="47792"/>
                  <a:pt x="240644" y="32190"/>
                  <a:pt x="232012" y="20681"/>
                </a:cubicBezTo>
                <a:cubicBezTo>
                  <a:pt x="220757" y="5675"/>
                  <a:pt x="195617" y="11582"/>
                  <a:pt x="177420" y="7033"/>
                </a:cubicBezTo>
                <a:cubicBezTo>
                  <a:pt x="25388" y="32372"/>
                  <a:pt x="150547" y="0"/>
                  <a:pt x="54591" y="47977"/>
                </a:cubicBezTo>
                <a:cubicBezTo>
                  <a:pt x="41724" y="54411"/>
                  <a:pt x="23820" y="51452"/>
                  <a:pt x="13647" y="61624"/>
                </a:cubicBezTo>
                <a:lnTo>
                  <a:pt x="13647" y="88920"/>
                </a:lnTo>
              </a:path>
            </a:pathLst>
          </a:cu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525998" y="5130425"/>
            <a:ext cx="334533" cy="374691"/>
          </a:xfrm>
          <a:custGeom>
            <a:avLst/>
            <a:gdLst>
              <a:gd name="connsiteX0" fmla="*/ 20634 w 334533"/>
              <a:gd name="connsiteY0" fmla="*/ 31845 h 374691"/>
              <a:gd name="connsiteX1" fmla="*/ 20634 w 334533"/>
              <a:gd name="connsiteY1" fmla="*/ 209266 h 374691"/>
              <a:gd name="connsiteX2" fmla="*/ 34282 w 334533"/>
              <a:gd name="connsiteY2" fmla="*/ 250209 h 374691"/>
              <a:gd name="connsiteX3" fmla="*/ 75225 w 334533"/>
              <a:gd name="connsiteY3" fmla="*/ 277504 h 374691"/>
              <a:gd name="connsiteX4" fmla="*/ 102521 w 334533"/>
              <a:gd name="connsiteY4" fmla="*/ 318448 h 374691"/>
              <a:gd name="connsiteX5" fmla="*/ 116169 w 334533"/>
              <a:gd name="connsiteY5" fmla="*/ 359391 h 374691"/>
              <a:gd name="connsiteX6" fmla="*/ 238999 w 334533"/>
              <a:gd name="connsiteY6" fmla="*/ 373039 h 374691"/>
              <a:gd name="connsiteX7" fmla="*/ 225351 w 334533"/>
              <a:gd name="connsiteY7" fmla="*/ 291152 h 374691"/>
              <a:gd name="connsiteX8" fmla="*/ 238999 w 334533"/>
              <a:gd name="connsiteY8" fmla="*/ 250209 h 374691"/>
              <a:gd name="connsiteX9" fmla="*/ 334533 w 334533"/>
              <a:gd name="connsiteY9" fmla="*/ 236561 h 374691"/>
              <a:gd name="connsiteX10" fmla="*/ 320885 w 334533"/>
              <a:gd name="connsiteY10" fmla="*/ 168322 h 374691"/>
              <a:gd name="connsiteX11" fmla="*/ 238999 w 334533"/>
              <a:gd name="connsiteY11" fmla="*/ 100083 h 374691"/>
              <a:gd name="connsiteX12" fmla="*/ 198055 w 334533"/>
              <a:gd name="connsiteY12" fmla="*/ 59140 h 374691"/>
              <a:gd name="connsiteX13" fmla="*/ 157112 w 334533"/>
              <a:gd name="connsiteY13" fmla="*/ 45492 h 374691"/>
              <a:gd name="connsiteX14" fmla="*/ 116169 w 334533"/>
              <a:gd name="connsiteY14" fmla="*/ 18197 h 374691"/>
              <a:gd name="connsiteX15" fmla="*/ 20634 w 334533"/>
              <a:gd name="connsiteY15" fmla="*/ 31845 h 37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4533" h="374691">
                <a:moveTo>
                  <a:pt x="20634" y="31845"/>
                </a:moveTo>
                <a:cubicBezTo>
                  <a:pt x="4712" y="63690"/>
                  <a:pt x="0" y="75142"/>
                  <a:pt x="20634" y="209266"/>
                </a:cubicBezTo>
                <a:cubicBezTo>
                  <a:pt x="22821" y="223485"/>
                  <a:pt x="25295" y="238976"/>
                  <a:pt x="34282" y="250209"/>
                </a:cubicBezTo>
                <a:cubicBezTo>
                  <a:pt x="44529" y="263017"/>
                  <a:pt x="61577" y="268406"/>
                  <a:pt x="75225" y="277504"/>
                </a:cubicBezTo>
                <a:cubicBezTo>
                  <a:pt x="84324" y="291152"/>
                  <a:pt x="95185" y="303777"/>
                  <a:pt x="102521" y="318448"/>
                </a:cubicBezTo>
                <a:cubicBezTo>
                  <a:pt x="108955" y="331315"/>
                  <a:pt x="102812" y="354048"/>
                  <a:pt x="116169" y="359391"/>
                </a:cubicBezTo>
                <a:cubicBezTo>
                  <a:pt x="154418" y="374691"/>
                  <a:pt x="198056" y="368490"/>
                  <a:pt x="238999" y="373039"/>
                </a:cubicBezTo>
                <a:cubicBezTo>
                  <a:pt x="234450" y="345743"/>
                  <a:pt x="225351" y="318824"/>
                  <a:pt x="225351" y="291152"/>
                </a:cubicBezTo>
                <a:cubicBezTo>
                  <a:pt x="225351" y="276766"/>
                  <a:pt x="226132" y="256643"/>
                  <a:pt x="238999" y="250209"/>
                </a:cubicBezTo>
                <a:cubicBezTo>
                  <a:pt x="267771" y="235823"/>
                  <a:pt x="302688" y="241110"/>
                  <a:pt x="334533" y="236561"/>
                </a:cubicBezTo>
                <a:cubicBezTo>
                  <a:pt x="329984" y="213815"/>
                  <a:pt x="331259" y="189070"/>
                  <a:pt x="320885" y="168322"/>
                </a:cubicBezTo>
                <a:cubicBezTo>
                  <a:pt x="303798" y="134148"/>
                  <a:pt x="265870" y="122476"/>
                  <a:pt x="238999" y="100083"/>
                </a:cubicBezTo>
                <a:cubicBezTo>
                  <a:pt x="224172" y="87727"/>
                  <a:pt x="214114" y="69846"/>
                  <a:pt x="198055" y="59140"/>
                </a:cubicBezTo>
                <a:cubicBezTo>
                  <a:pt x="186085" y="51160"/>
                  <a:pt x="169979" y="51926"/>
                  <a:pt x="157112" y="45492"/>
                </a:cubicBezTo>
                <a:cubicBezTo>
                  <a:pt x="142441" y="38157"/>
                  <a:pt x="132253" y="21414"/>
                  <a:pt x="116169" y="18197"/>
                </a:cubicBezTo>
                <a:cubicBezTo>
                  <a:pt x="84942" y="11952"/>
                  <a:pt x="36557" y="0"/>
                  <a:pt x="20634" y="31845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2057400" y="3962400"/>
            <a:ext cx="2057400" cy="609600"/>
          </a:xfrm>
          <a:prstGeom prst="wedgeRectCallout">
            <a:avLst>
              <a:gd name="adj1" fmla="val 160829"/>
              <a:gd name="adj2" fmla="val 152052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bn-BD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নিরক্ষ রেখায় অবস্থিত </a:t>
            </a: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5562600"/>
            <a:ext cx="5562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ln w="11430"/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কোন দেশের অবস্থান অক্ষাংশ ও দ্রাঘিমাংশ ভেদে আবহাওয়া পার্থক্য হয়ে থাকে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2362200" y="304800"/>
            <a:ext cx="5181600" cy="533400"/>
          </a:xfrm>
          <a:prstGeom prst="frame">
            <a:avLst/>
          </a:prstGeom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b="1" dirty="0" smtClean="0">
                <a:ln w="11430"/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জলবায়ুর প্রকৃতি নির্ণয়ের উপাদান </a:t>
            </a:r>
            <a:endParaRPr lang="en-US" sz="28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38200"/>
            <a:ext cx="4943036" cy="5337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8100" y="2667000"/>
            <a:ext cx="1698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 ধন্যবাদ</a:t>
            </a:r>
            <a:endParaRPr lang="en-US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74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295400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hialkhanMJ" pitchFamily="2" charset="0"/>
              <a:cs typeface="ArhialkhanMJ" pitchFamily="2" charset="0"/>
            </a:endParaRPr>
          </a:p>
          <a:p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hialkhanMJ" pitchFamily="2" charset="0"/>
                <a:cs typeface="ArhialkhanMJ" pitchFamily="2" charset="0"/>
              </a:rPr>
              <a:t>নামঃ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hialkhanMJ" pitchFamily="2" charset="0"/>
                <a:cs typeface="ArhialkhanMJ" pitchFamily="2" charset="0"/>
              </a:rPr>
              <a:t>-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hialkhanMJ" pitchFamily="2" charset="0"/>
                <a:cs typeface="ArhialkhanMJ" pitchFamily="2" charset="0"/>
              </a:rPr>
              <a:t>মোঃ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hialkhanMJ" pitchFamily="2" charset="0"/>
                <a:cs typeface="ArhialkhanMJ" pitchFamily="2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hialkhanMJ" pitchFamily="2" charset="0"/>
                <a:cs typeface="ArhialkhanMJ" pitchFamily="2" charset="0"/>
              </a:rPr>
              <a:t>কাজল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hialkhanMJ" pitchFamily="2" charset="0"/>
                <a:cs typeface="ArhialkhanMJ" pitchFamily="2" charset="0"/>
              </a:rPr>
              <a:t> 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hialkhanMJ" pitchFamily="2" charset="0"/>
                <a:cs typeface="ArhialkhanMJ" pitchFamily="2" charset="0"/>
              </a:rPr>
              <a:t>মিয়া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hialkhanMJ" pitchFamily="2" charset="0"/>
              <a:cs typeface="ArhialkhanMJ" pitchFamily="2" charset="0"/>
            </a:endParaRPr>
          </a:p>
          <a:p>
            <a:r>
              <a:rPr lang="bn-IN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hialkhanMJ" pitchFamily="2" charset="0"/>
              </a:rPr>
              <a:t>সিনিয়র শিক্ষক </a:t>
            </a:r>
          </a:p>
          <a:p>
            <a:r>
              <a:rPr lang="bn-IN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hialkhanMJ" pitchFamily="2" charset="0"/>
              </a:rPr>
              <a:t>বাড্ডা হাই স্কুল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hialkhanMJ" pitchFamily="2" charset="0"/>
            </a:endParaRPr>
          </a:p>
          <a:p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hialkhanMJ" pitchFamily="2" charset="0"/>
                <a:cs typeface="ArhialkhanMJ" pitchFamily="2" charset="0"/>
              </a:rPr>
              <a:t>ম</a:t>
            </a:r>
            <a:r>
              <a:rPr lang="bn-IN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hialkhanMJ" pitchFamily="2" charset="0"/>
                <a:cs typeface="ArhialkhanMJ" pitchFamily="2" charset="0"/>
              </a:rPr>
              <a:t>ধ্য</a:t>
            </a:r>
            <a:r>
              <a:rPr lang="bn-IN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hialkhanMJ" pitchFamily="2" charset="0"/>
              </a:rPr>
              <a:t>বাড্ডা,গুলশান,ঢাকা-১২১২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  <a:cs typeface="ArhialkhanMJ" pitchFamily="2" charset="0"/>
            </a:endParaRPr>
          </a:p>
          <a:p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ArhialkhanMJ" pitchFamily="2" charset="0"/>
              </a:rPr>
              <a:t>email:miamdkazal@gmail.com</a:t>
            </a:r>
            <a:endParaRPr lang="bn-IN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hialkhanMJ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294263"/>
            <a:ext cx="2203374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420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183880" cy="26822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</a:t>
            </a:r>
            <a:r>
              <a:rPr lang="bn-BD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বাংলাদেশের </a:t>
            </a:r>
            <a:r>
              <a:rPr lang="en-US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ভূপ্রকৃতি</a:t>
            </a:r>
            <a:r>
              <a:rPr lang="bn-BD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ও </a:t>
            </a:r>
            <a:r>
              <a:rPr lang="bn-BD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জলবায়ু</a:t>
            </a:r>
            <a:r>
              <a:rPr lang="en-US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র</a:t>
            </a:r>
            <a:r>
              <a:rPr lang="en-US" dirty="0" smtClean="0"/>
              <a:t>                    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bn-BD" dirty="0" smtClean="0"/>
              <a:t>অধ্যায়</a:t>
            </a:r>
            <a:r>
              <a:rPr lang="en-US" dirty="0" smtClean="0"/>
              <a:t>-০৪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8" y="763057"/>
            <a:ext cx="8572501" cy="520296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04800" y="260435"/>
            <a:ext cx="8534400" cy="533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বাংলাদেশের 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304800" y="6020857"/>
            <a:ext cx="8610600" cy="533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 -১ দিয়ে কোন দেশের নদী ভাঙন বুঝানো হয়েছে?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" y="229657"/>
            <a:ext cx="85344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আজকের পাঠঃ </a:t>
            </a:r>
            <a:r>
              <a:rPr lang="bn-BD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বাংলাদেশের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ভূপ্রকৃতি</a:t>
            </a:r>
            <a:r>
              <a:rPr lang="bn-BD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ও </a:t>
            </a:r>
            <a:r>
              <a:rPr lang="bn-BD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জলবায়ু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NikoshBAN" pitchFamily="2" charset="0"/>
                <a:cs typeface="NikoshBAN" pitchFamily="2" charset="0"/>
              </a:rPr>
              <a:t>র </a:t>
            </a:r>
            <a:endParaRPr lang="en-US" sz="2800" b="1" u="sng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02" y="4163556"/>
            <a:ext cx="3130016" cy="17672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710209"/>
            <a:ext cx="3048001" cy="1836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4" y="793835"/>
            <a:ext cx="2968336" cy="1669689"/>
          </a:xfrm>
          <a:prstGeom prst="rect">
            <a:avLst/>
          </a:prstGeom>
        </p:spPr>
      </p:pic>
      <p:pic>
        <p:nvPicPr>
          <p:cNvPr id="15" name="Picture 14" descr="Storm Cloud Animated GIF.g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5" y="4163556"/>
            <a:ext cx="2826688" cy="17672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6809" y="2058457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চিত্র-১</a:t>
            </a:r>
            <a:endParaRPr lang="en-US" sz="28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6248400" y="5442798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চিত্র-৪</a:t>
            </a:r>
            <a:endParaRPr lang="en-US" sz="28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1066800" y="5283682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চিত্র-৩</a:t>
            </a:r>
            <a:endParaRPr lang="en-US" sz="28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266700" y="5982757"/>
            <a:ext cx="8686800" cy="609600"/>
          </a:xfrm>
          <a:prstGeom prst="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চিত্রসমূহে প্রকৃতির এমন আচরণ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হওয়ার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19799" y="1986470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  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চিত্র-২</a:t>
            </a:r>
            <a:endParaRPr lang="en-US" sz="2800" dirty="0" smtClean="0"/>
          </a:p>
          <a:p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706" y="2603568"/>
            <a:ext cx="2617751" cy="1600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3886200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চিত্র-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৫</a:t>
            </a: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9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/>
          <p:cNvSpPr/>
          <p:nvPr/>
        </p:nvSpPr>
        <p:spPr>
          <a:xfrm>
            <a:off x="2133600" y="304800"/>
            <a:ext cx="4038600" cy="533400"/>
          </a:xfrm>
          <a:prstGeom prst="fram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আবহাওয়ার উপাদান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7" name="Group 69"/>
          <p:cNvGrpSpPr/>
          <p:nvPr/>
        </p:nvGrpSpPr>
        <p:grpSpPr>
          <a:xfrm>
            <a:off x="3657600" y="3429000"/>
            <a:ext cx="1905000" cy="2209800"/>
            <a:chOff x="6629400" y="2895600"/>
            <a:chExt cx="1905000" cy="1750646"/>
          </a:xfrm>
        </p:grpSpPr>
        <p:pic>
          <p:nvPicPr>
            <p:cNvPr id="18" name="Picture 3" descr="E:\DC image\Wind movement\atmosphericpressure_clip_image001_0000.gif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228" t="4087" r="27433" b="27696"/>
            <a:stretch>
              <a:fillRect/>
            </a:stretch>
          </p:blipFill>
          <p:spPr bwMode="auto">
            <a:xfrm>
              <a:off x="6629400" y="2895600"/>
              <a:ext cx="1905000" cy="17506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6934200" y="3733800"/>
              <a:ext cx="1143000" cy="381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পানি</a:t>
              </a:r>
              <a:r>
                <a:rPr lang="en-US" sz="1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ভর্তি</a:t>
              </a:r>
              <a:r>
                <a:rPr lang="en-US" sz="14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1400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গ্লাস</a:t>
              </a:r>
              <a:endParaRPr lang="en-US" sz="1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20" name="Picture 19" descr="colemanpump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990600"/>
            <a:ext cx="2209800" cy="2209800"/>
          </a:xfrm>
          <a:prstGeom prst="rect">
            <a:avLst/>
          </a:prstGeom>
        </p:spPr>
      </p:pic>
      <p:pic>
        <p:nvPicPr>
          <p:cNvPr id="21" name="Picture 20" descr="206671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0" t="6667" r="3000" b="17333"/>
          <a:stretch>
            <a:fillRect/>
          </a:stretch>
        </p:blipFill>
        <p:spPr>
          <a:xfrm>
            <a:off x="6209389" y="1066800"/>
            <a:ext cx="2649863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Hot-Indicator-Label-L-0333.gif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90600"/>
            <a:ext cx="3124200" cy="1752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 descr="food-and-drinks-stove-963713.g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676900"/>
            <a:ext cx="1510862" cy="952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3" descr="E:\DC image\Wind movement\boiling water 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4922" t="43459" r="45045" b="7317"/>
          <a:stretch>
            <a:fillRect/>
          </a:stretch>
        </p:blipFill>
        <p:spPr bwMode="auto">
          <a:xfrm>
            <a:off x="304800" y="4191000"/>
            <a:ext cx="1752600" cy="175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57"/>
          <p:cNvGrpSpPr/>
          <p:nvPr/>
        </p:nvGrpSpPr>
        <p:grpSpPr>
          <a:xfrm>
            <a:off x="609600" y="3352800"/>
            <a:ext cx="1125415" cy="1066800"/>
            <a:chOff x="5334000" y="3276600"/>
            <a:chExt cx="1125415" cy="1066800"/>
          </a:xfrm>
        </p:grpSpPr>
        <p:grpSp>
          <p:nvGrpSpPr>
            <p:cNvPr id="9" name="Group 33"/>
            <p:cNvGrpSpPr/>
            <p:nvPr/>
          </p:nvGrpSpPr>
          <p:grpSpPr>
            <a:xfrm>
              <a:off x="5334000" y="3429000"/>
              <a:ext cx="1125415" cy="914400"/>
              <a:chOff x="914400" y="3048000"/>
              <a:chExt cx="1125415" cy="914400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1828800" y="3048000"/>
                <a:ext cx="211015" cy="914400"/>
              </a:xfrm>
              <a:custGeom>
                <a:avLst/>
                <a:gdLst>
                  <a:gd name="connsiteX0" fmla="*/ 0 w 211015"/>
                  <a:gd name="connsiteY0" fmla="*/ 0 h 914400"/>
                  <a:gd name="connsiteX1" fmla="*/ 28135 w 211015"/>
                  <a:gd name="connsiteY1" fmla="*/ 253218 h 914400"/>
                  <a:gd name="connsiteX2" fmla="*/ 56270 w 211015"/>
                  <a:gd name="connsiteY2" fmla="*/ 295421 h 914400"/>
                  <a:gd name="connsiteX3" fmla="*/ 98473 w 211015"/>
                  <a:gd name="connsiteY3" fmla="*/ 365760 h 914400"/>
                  <a:gd name="connsiteX4" fmla="*/ 154744 w 211015"/>
                  <a:gd name="connsiteY4" fmla="*/ 492369 h 914400"/>
                  <a:gd name="connsiteX5" fmla="*/ 182880 w 211015"/>
                  <a:gd name="connsiteY5" fmla="*/ 520504 h 914400"/>
                  <a:gd name="connsiteX6" fmla="*/ 211015 w 211015"/>
                  <a:gd name="connsiteY6" fmla="*/ 689317 h 914400"/>
                  <a:gd name="connsiteX7" fmla="*/ 196947 w 211015"/>
                  <a:gd name="connsiteY7" fmla="*/ 773723 h 914400"/>
                  <a:gd name="connsiteX8" fmla="*/ 182880 w 211015"/>
                  <a:gd name="connsiteY8" fmla="*/ 815926 h 914400"/>
                  <a:gd name="connsiteX9" fmla="*/ 140676 w 211015"/>
                  <a:gd name="connsiteY9" fmla="*/ 829994 h 914400"/>
                  <a:gd name="connsiteX10" fmla="*/ 112541 w 211015"/>
                  <a:gd name="connsiteY1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015" h="914400">
                    <a:moveTo>
                      <a:pt x="0" y="0"/>
                    </a:moveTo>
                    <a:cubicBezTo>
                      <a:pt x="842" y="11785"/>
                      <a:pt x="2393" y="193154"/>
                      <a:pt x="28135" y="253218"/>
                    </a:cubicBezTo>
                    <a:cubicBezTo>
                      <a:pt x="34795" y="268758"/>
                      <a:pt x="48709" y="280299"/>
                      <a:pt x="56270" y="295421"/>
                    </a:cubicBezTo>
                    <a:cubicBezTo>
                      <a:pt x="92794" y="368469"/>
                      <a:pt x="43519" y="310804"/>
                      <a:pt x="98473" y="365760"/>
                    </a:cubicBezTo>
                    <a:cubicBezTo>
                      <a:pt x="120781" y="432683"/>
                      <a:pt x="116529" y="444600"/>
                      <a:pt x="154744" y="492369"/>
                    </a:cubicBezTo>
                    <a:cubicBezTo>
                      <a:pt x="163030" y="502726"/>
                      <a:pt x="173501" y="511126"/>
                      <a:pt x="182880" y="520504"/>
                    </a:cubicBezTo>
                    <a:cubicBezTo>
                      <a:pt x="204889" y="586537"/>
                      <a:pt x="211015" y="595090"/>
                      <a:pt x="211015" y="689317"/>
                    </a:cubicBezTo>
                    <a:cubicBezTo>
                      <a:pt x="211015" y="717840"/>
                      <a:pt x="203135" y="745879"/>
                      <a:pt x="196947" y="773723"/>
                    </a:cubicBezTo>
                    <a:cubicBezTo>
                      <a:pt x="193730" y="788198"/>
                      <a:pt x="193365" y="805441"/>
                      <a:pt x="182880" y="815926"/>
                    </a:cubicBezTo>
                    <a:cubicBezTo>
                      <a:pt x="172394" y="826412"/>
                      <a:pt x="154744" y="825305"/>
                      <a:pt x="140676" y="829994"/>
                    </a:cubicBezTo>
                    <a:lnTo>
                      <a:pt x="112541" y="914400"/>
                    </a:lnTo>
                  </a:path>
                </a:pathLst>
              </a:custGeom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1371600" y="3048000"/>
                <a:ext cx="211015" cy="914400"/>
              </a:xfrm>
              <a:custGeom>
                <a:avLst/>
                <a:gdLst>
                  <a:gd name="connsiteX0" fmla="*/ 0 w 211015"/>
                  <a:gd name="connsiteY0" fmla="*/ 0 h 914400"/>
                  <a:gd name="connsiteX1" fmla="*/ 28135 w 211015"/>
                  <a:gd name="connsiteY1" fmla="*/ 253218 h 914400"/>
                  <a:gd name="connsiteX2" fmla="*/ 56270 w 211015"/>
                  <a:gd name="connsiteY2" fmla="*/ 295421 h 914400"/>
                  <a:gd name="connsiteX3" fmla="*/ 98473 w 211015"/>
                  <a:gd name="connsiteY3" fmla="*/ 365760 h 914400"/>
                  <a:gd name="connsiteX4" fmla="*/ 154744 w 211015"/>
                  <a:gd name="connsiteY4" fmla="*/ 492369 h 914400"/>
                  <a:gd name="connsiteX5" fmla="*/ 182880 w 211015"/>
                  <a:gd name="connsiteY5" fmla="*/ 520504 h 914400"/>
                  <a:gd name="connsiteX6" fmla="*/ 211015 w 211015"/>
                  <a:gd name="connsiteY6" fmla="*/ 689317 h 914400"/>
                  <a:gd name="connsiteX7" fmla="*/ 196947 w 211015"/>
                  <a:gd name="connsiteY7" fmla="*/ 773723 h 914400"/>
                  <a:gd name="connsiteX8" fmla="*/ 182880 w 211015"/>
                  <a:gd name="connsiteY8" fmla="*/ 815926 h 914400"/>
                  <a:gd name="connsiteX9" fmla="*/ 140676 w 211015"/>
                  <a:gd name="connsiteY9" fmla="*/ 829994 h 914400"/>
                  <a:gd name="connsiteX10" fmla="*/ 112541 w 211015"/>
                  <a:gd name="connsiteY1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015" h="914400">
                    <a:moveTo>
                      <a:pt x="0" y="0"/>
                    </a:moveTo>
                    <a:cubicBezTo>
                      <a:pt x="842" y="11785"/>
                      <a:pt x="2393" y="193154"/>
                      <a:pt x="28135" y="253218"/>
                    </a:cubicBezTo>
                    <a:cubicBezTo>
                      <a:pt x="34795" y="268758"/>
                      <a:pt x="48709" y="280299"/>
                      <a:pt x="56270" y="295421"/>
                    </a:cubicBezTo>
                    <a:cubicBezTo>
                      <a:pt x="92794" y="368469"/>
                      <a:pt x="43519" y="310804"/>
                      <a:pt x="98473" y="365760"/>
                    </a:cubicBezTo>
                    <a:cubicBezTo>
                      <a:pt x="120781" y="432683"/>
                      <a:pt x="116529" y="444600"/>
                      <a:pt x="154744" y="492369"/>
                    </a:cubicBezTo>
                    <a:cubicBezTo>
                      <a:pt x="163030" y="502726"/>
                      <a:pt x="173501" y="511126"/>
                      <a:pt x="182880" y="520504"/>
                    </a:cubicBezTo>
                    <a:cubicBezTo>
                      <a:pt x="204889" y="586537"/>
                      <a:pt x="211015" y="595090"/>
                      <a:pt x="211015" y="689317"/>
                    </a:cubicBezTo>
                    <a:cubicBezTo>
                      <a:pt x="211015" y="717840"/>
                      <a:pt x="203135" y="745879"/>
                      <a:pt x="196947" y="773723"/>
                    </a:cubicBezTo>
                    <a:cubicBezTo>
                      <a:pt x="193730" y="788198"/>
                      <a:pt x="193365" y="805441"/>
                      <a:pt x="182880" y="815926"/>
                    </a:cubicBezTo>
                    <a:cubicBezTo>
                      <a:pt x="172394" y="826412"/>
                      <a:pt x="154744" y="825305"/>
                      <a:pt x="140676" y="829994"/>
                    </a:cubicBezTo>
                    <a:lnTo>
                      <a:pt x="112541" y="914400"/>
                    </a:lnTo>
                  </a:path>
                </a:pathLst>
              </a:custGeom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914400" y="3048000"/>
                <a:ext cx="211015" cy="914400"/>
              </a:xfrm>
              <a:custGeom>
                <a:avLst/>
                <a:gdLst>
                  <a:gd name="connsiteX0" fmla="*/ 0 w 211015"/>
                  <a:gd name="connsiteY0" fmla="*/ 0 h 914400"/>
                  <a:gd name="connsiteX1" fmla="*/ 28135 w 211015"/>
                  <a:gd name="connsiteY1" fmla="*/ 253218 h 914400"/>
                  <a:gd name="connsiteX2" fmla="*/ 56270 w 211015"/>
                  <a:gd name="connsiteY2" fmla="*/ 295421 h 914400"/>
                  <a:gd name="connsiteX3" fmla="*/ 98473 w 211015"/>
                  <a:gd name="connsiteY3" fmla="*/ 365760 h 914400"/>
                  <a:gd name="connsiteX4" fmla="*/ 154744 w 211015"/>
                  <a:gd name="connsiteY4" fmla="*/ 492369 h 914400"/>
                  <a:gd name="connsiteX5" fmla="*/ 182880 w 211015"/>
                  <a:gd name="connsiteY5" fmla="*/ 520504 h 914400"/>
                  <a:gd name="connsiteX6" fmla="*/ 211015 w 211015"/>
                  <a:gd name="connsiteY6" fmla="*/ 689317 h 914400"/>
                  <a:gd name="connsiteX7" fmla="*/ 196947 w 211015"/>
                  <a:gd name="connsiteY7" fmla="*/ 773723 h 914400"/>
                  <a:gd name="connsiteX8" fmla="*/ 182880 w 211015"/>
                  <a:gd name="connsiteY8" fmla="*/ 815926 h 914400"/>
                  <a:gd name="connsiteX9" fmla="*/ 140676 w 211015"/>
                  <a:gd name="connsiteY9" fmla="*/ 829994 h 914400"/>
                  <a:gd name="connsiteX10" fmla="*/ 112541 w 211015"/>
                  <a:gd name="connsiteY1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015" h="914400">
                    <a:moveTo>
                      <a:pt x="0" y="0"/>
                    </a:moveTo>
                    <a:cubicBezTo>
                      <a:pt x="842" y="11785"/>
                      <a:pt x="2393" y="193154"/>
                      <a:pt x="28135" y="253218"/>
                    </a:cubicBezTo>
                    <a:cubicBezTo>
                      <a:pt x="34795" y="268758"/>
                      <a:pt x="48709" y="280299"/>
                      <a:pt x="56270" y="295421"/>
                    </a:cubicBezTo>
                    <a:cubicBezTo>
                      <a:pt x="92794" y="368469"/>
                      <a:pt x="43519" y="310804"/>
                      <a:pt x="98473" y="365760"/>
                    </a:cubicBezTo>
                    <a:cubicBezTo>
                      <a:pt x="120781" y="432683"/>
                      <a:pt x="116529" y="444600"/>
                      <a:pt x="154744" y="492369"/>
                    </a:cubicBezTo>
                    <a:cubicBezTo>
                      <a:pt x="163030" y="502726"/>
                      <a:pt x="173501" y="511126"/>
                      <a:pt x="182880" y="520504"/>
                    </a:cubicBezTo>
                    <a:cubicBezTo>
                      <a:pt x="204889" y="586537"/>
                      <a:pt x="211015" y="595090"/>
                      <a:pt x="211015" y="689317"/>
                    </a:cubicBezTo>
                    <a:cubicBezTo>
                      <a:pt x="211015" y="717840"/>
                      <a:pt x="203135" y="745879"/>
                      <a:pt x="196947" y="773723"/>
                    </a:cubicBezTo>
                    <a:cubicBezTo>
                      <a:pt x="193730" y="788198"/>
                      <a:pt x="193365" y="805441"/>
                      <a:pt x="182880" y="815926"/>
                    </a:cubicBezTo>
                    <a:cubicBezTo>
                      <a:pt x="172394" y="826412"/>
                      <a:pt x="154744" y="825305"/>
                      <a:pt x="140676" y="829994"/>
                    </a:cubicBezTo>
                    <a:lnTo>
                      <a:pt x="112541" y="914400"/>
                    </a:lnTo>
                  </a:path>
                </a:pathLst>
              </a:custGeom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6134894" y="3390106"/>
              <a:ext cx="2286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5220494" y="3466306"/>
              <a:ext cx="2286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5677694" y="3390106"/>
              <a:ext cx="2286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/>
          <p:cNvCxnSpPr/>
          <p:nvPr/>
        </p:nvCxnSpPr>
        <p:spPr>
          <a:xfrm>
            <a:off x="228600" y="914400"/>
            <a:ext cx="8763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495300" y="3848100"/>
            <a:ext cx="5943600" cy="76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57200" y="2743200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bn-BD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১.সূর্য তাপ </a:t>
            </a:r>
            <a:endParaRPr lang="en-US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pSp>
        <p:nvGrpSpPr>
          <p:cNvPr id="35" name="Group 57"/>
          <p:cNvGrpSpPr/>
          <p:nvPr/>
        </p:nvGrpSpPr>
        <p:grpSpPr>
          <a:xfrm>
            <a:off x="4284785" y="5638800"/>
            <a:ext cx="820615" cy="914400"/>
            <a:chOff x="5334000" y="3276600"/>
            <a:chExt cx="1125415" cy="1066800"/>
          </a:xfrm>
        </p:grpSpPr>
        <p:grpSp>
          <p:nvGrpSpPr>
            <p:cNvPr id="36" name="Group 33"/>
            <p:cNvGrpSpPr/>
            <p:nvPr/>
          </p:nvGrpSpPr>
          <p:grpSpPr>
            <a:xfrm>
              <a:off x="5334000" y="3429000"/>
              <a:ext cx="1125415" cy="914400"/>
              <a:chOff x="914400" y="3048000"/>
              <a:chExt cx="1125415" cy="914400"/>
            </a:xfrm>
          </p:grpSpPr>
          <p:sp>
            <p:nvSpPr>
              <p:cNvPr id="40" name="Freeform 39"/>
              <p:cNvSpPr/>
              <p:nvPr/>
            </p:nvSpPr>
            <p:spPr>
              <a:xfrm>
                <a:off x="1828800" y="3048000"/>
                <a:ext cx="211015" cy="914400"/>
              </a:xfrm>
              <a:custGeom>
                <a:avLst/>
                <a:gdLst>
                  <a:gd name="connsiteX0" fmla="*/ 0 w 211015"/>
                  <a:gd name="connsiteY0" fmla="*/ 0 h 914400"/>
                  <a:gd name="connsiteX1" fmla="*/ 28135 w 211015"/>
                  <a:gd name="connsiteY1" fmla="*/ 253218 h 914400"/>
                  <a:gd name="connsiteX2" fmla="*/ 56270 w 211015"/>
                  <a:gd name="connsiteY2" fmla="*/ 295421 h 914400"/>
                  <a:gd name="connsiteX3" fmla="*/ 98473 w 211015"/>
                  <a:gd name="connsiteY3" fmla="*/ 365760 h 914400"/>
                  <a:gd name="connsiteX4" fmla="*/ 154744 w 211015"/>
                  <a:gd name="connsiteY4" fmla="*/ 492369 h 914400"/>
                  <a:gd name="connsiteX5" fmla="*/ 182880 w 211015"/>
                  <a:gd name="connsiteY5" fmla="*/ 520504 h 914400"/>
                  <a:gd name="connsiteX6" fmla="*/ 211015 w 211015"/>
                  <a:gd name="connsiteY6" fmla="*/ 689317 h 914400"/>
                  <a:gd name="connsiteX7" fmla="*/ 196947 w 211015"/>
                  <a:gd name="connsiteY7" fmla="*/ 773723 h 914400"/>
                  <a:gd name="connsiteX8" fmla="*/ 182880 w 211015"/>
                  <a:gd name="connsiteY8" fmla="*/ 815926 h 914400"/>
                  <a:gd name="connsiteX9" fmla="*/ 140676 w 211015"/>
                  <a:gd name="connsiteY9" fmla="*/ 829994 h 914400"/>
                  <a:gd name="connsiteX10" fmla="*/ 112541 w 211015"/>
                  <a:gd name="connsiteY1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015" h="914400">
                    <a:moveTo>
                      <a:pt x="0" y="0"/>
                    </a:moveTo>
                    <a:cubicBezTo>
                      <a:pt x="842" y="11785"/>
                      <a:pt x="2393" y="193154"/>
                      <a:pt x="28135" y="253218"/>
                    </a:cubicBezTo>
                    <a:cubicBezTo>
                      <a:pt x="34795" y="268758"/>
                      <a:pt x="48709" y="280299"/>
                      <a:pt x="56270" y="295421"/>
                    </a:cubicBezTo>
                    <a:cubicBezTo>
                      <a:pt x="92794" y="368469"/>
                      <a:pt x="43519" y="310804"/>
                      <a:pt x="98473" y="365760"/>
                    </a:cubicBezTo>
                    <a:cubicBezTo>
                      <a:pt x="120781" y="432683"/>
                      <a:pt x="116529" y="444600"/>
                      <a:pt x="154744" y="492369"/>
                    </a:cubicBezTo>
                    <a:cubicBezTo>
                      <a:pt x="163030" y="502726"/>
                      <a:pt x="173501" y="511126"/>
                      <a:pt x="182880" y="520504"/>
                    </a:cubicBezTo>
                    <a:cubicBezTo>
                      <a:pt x="204889" y="586537"/>
                      <a:pt x="211015" y="595090"/>
                      <a:pt x="211015" y="689317"/>
                    </a:cubicBezTo>
                    <a:cubicBezTo>
                      <a:pt x="211015" y="717840"/>
                      <a:pt x="203135" y="745879"/>
                      <a:pt x="196947" y="773723"/>
                    </a:cubicBezTo>
                    <a:cubicBezTo>
                      <a:pt x="193730" y="788198"/>
                      <a:pt x="193365" y="805441"/>
                      <a:pt x="182880" y="815926"/>
                    </a:cubicBezTo>
                    <a:cubicBezTo>
                      <a:pt x="172394" y="826412"/>
                      <a:pt x="154744" y="825305"/>
                      <a:pt x="140676" y="829994"/>
                    </a:cubicBezTo>
                    <a:lnTo>
                      <a:pt x="112541" y="914400"/>
                    </a:lnTo>
                  </a:path>
                </a:pathLst>
              </a:custGeom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1371600" y="3048000"/>
                <a:ext cx="211015" cy="914400"/>
              </a:xfrm>
              <a:custGeom>
                <a:avLst/>
                <a:gdLst>
                  <a:gd name="connsiteX0" fmla="*/ 0 w 211015"/>
                  <a:gd name="connsiteY0" fmla="*/ 0 h 914400"/>
                  <a:gd name="connsiteX1" fmla="*/ 28135 w 211015"/>
                  <a:gd name="connsiteY1" fmla="*/ 253218 h 914400"/>
                  <a:gd name="connsiteX2" fmla="*/ 56270 w 211015"/>
                  <a:gd name="connsiteY2" fmla="*/ 295421 h 914400"/>
                  <a:gd name="connsiteX3" fmla="*/ 98473 w 211015"/>
                  <a:gd name="connsiteY3" fmla="*/ 365760 h 914400"/>
                  <a:gd name="connsiteX4" fmla="*/ 154744 w 211015"/>
                  <a:gd name="connsiteY4" fmla="*/ 492369 h 914400"/>
                  <a:gd name="connsiteX5" fmla="*/ 182880 w 211015"/>
                  <a:gd name="connsiteY5" fmla="*/ 520504 h 914400"/>
                  <a:gd name="connsiteX6" fmla="*/ 211015 w 211015"/>
                  <a:gd name="connsiteY6" fmla="*/ 689317 h 914400"/>
                  <a:gd name="connsiteX7" fmla="*/ 196947 w 211015"/>
                  <a:gd name="connsiteY7" fmla="*/ 773723 h 914400"/>
                  <a:gd name="connsiteX8" fmla="*/ 182880 w 211015"/>
                  <a:gd name="connsiteY8" fmla="*/ 815926 h 914400"/>
                  <a:gd name="connsiteX9" fmla="*/ 140676 w 211015"/>
                  <a:gd name="connsiteY9" fmla="*/ 829994 h 914400"/>
                  <a:gd name="connsiteX10" fmla="*/ 112541 w 211015"/>
                  <a:gd name="connsiteY1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015" h="914400">
                    <a:moveTo>
                      <a:pt x="0" y="0"/>
                    </a:moveTo>
                    <a:cubicBezTo>
                      <a:pt x="842" y="11785"/>
                      <a:pt x="2393" y="193154"/>
                      <a:pt x="28135" y="253218"/>
                    </a:cubicBezTo>
                    <a:cubicBezTo>
                      <a:pt x="34795" y="268758"/>
                      <a:pt x="48709" y="280299"/>
                      <a:pt x="56270" y="295421"/>
                    </a:cubicBezTo>
                    <a:cubicBezTo>
                      <a:pt x="92794" y="368469"/>
                      <a:pt x="43519" y="310804"/>
                      <a:pt x="98473" y="365760"/>
                    </a:cubicBezTo>
                    <a:cubicBezTo>
                      <a:pt x="120781" y="432683"/>
                      <a:pt x="116529" y="444600"/>
                      <a:pt x="154744" y="492369"/>
                    </a:cubicBezTo>
                    <a:cubicBezTo>
                      <a:pt x="163030" y="502726"/>
                      <a:pt x="173501" y="511126"/>
                      <a:pt x="182880" y="520504"/>
                    </a:cubicBezTo>
                    <a:cubicBezTo>
                      <a:pt x="204889" y="586537"/>
                      <a:pt x="211015" y="595090"/>
                      <a:pt x="211015" y="689317"/>
                    </a:cubicBezTo>
                    <a:cubicBezTo>
                      <a:pt x="211015" y="717840"/>
                      <a:pt x="203135" y="745879"/>
                      <a:pt x="196947" y="773723"/>
                    </a:cubicBezTo>
                    <a:cubicBezTo>
                      <a:pt x="193730" y="788198"/>
                      <a:pt x="193365" y="805441"/>
                      <a:pt x="182880" y="815926"/>
                    </a:cubicBezTo>
                    <a:cubicBezTo>
                      <a:pt x="172394" y="826412"/>
                      <a:pt x="154744" y="825305"/>
                      <a:pt x="140676" y="829994"/>
                    </a:cubicBezTo>
                    <a:lnTo>
                      <a:pt x="112541" y="914400"/>
                    </a:lnTo>
                  </a:path>
                </a:pathLst>
              </a:custGeom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914400" y="3048000"/>
                <a:ext cx="211015" cy="914400"/>
              </a:xfrm>
              <a:custGeom>
                <a:avLst/>
                <a:gdLst>
                  <a:gd name="connsiteX0" fmla="*/ 0 w 211015"/>
                  <a:gd name="connsiteY0" fmla="*/ 0 h 914400"/>
                  <a:gd name="connsiteX1" fmla="*/ 28135 w 211015"/>
                  <a:gd name="connsiteY1" fmla="*/ 253218 h 914400"/>
                  <a:gd name="connsiteX2" fmla="*/ 56270 w 211015"/>
                  <a:gd name="connsiteY2" fmla="*/ 295421 h 914400"/>
                  <a:gd name="connsiteX3" fmla="*/ 98473 w 211015"/>
                  <a:gd name="connsiteY3" fmla="*/ 365760 h 914400"/>
                  <a:gd name="connsiteX4" fmla="*/ 154744 w 211015"/>
                  <a:gd name="connsiteY4" fmla="*/ 492369 h 914400"/>
                  <a:gd name="connsiteX5" fmla="*/ 182880 w 211015"/>
                  <a:gd name="connsiteY5" fmla="*/ 520504 h 914400"/>
                  <a:gd name="connsiteX6" fmla="*/ 211015 w 211015"/>
                  <a:gd name="connsiteY6" fmla="*/ 689317 h 914400"/>
                  <a:gd name="connsiteX7" fmla="*/ 196947 w 211015"/>
                  <a:gd name="connsiteY7" fmla="*/ 773723 h 914400"/>
                  <a:gd name="connsiteX8" fmla="*/ 182880 w 211015"/>
                  <a:gd name="connsiteY8" fmla="*/ 815926 h 914400"/>
                  <a:gd name="connsiteX9" fmla="*/ 140676 w 211015"/>
                  <a:gd name="connsiteY9" fmla="*/ 829994 h 914400"/>
                  <a:gd name="connsiteX10" fmla="*/ 112541 w 211015"/>
                  <a:gd name="connsiteY10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1015" h="914400">
                    <a:moveTo>
                      <a:pt x="0" y="0"/>
                    </a:moveTo>
                    <a:cubicBezTo>
                      <a:pt x="842" y="11785"/>
                      <a:pt x="2393" y="193154"/>
                      <a:pt x="28135" y="253218"/>
                    </a:cubicBezTo>
                    <a:cubicBezTo>
                      <a:pt x="34795" y="268758"/>
                      <a:pt x="48709" y="280299"/>
                      <a:pt x="56270" y="295421"/>
                    </a:cubicBezTo>
                    <a:cubicBezTo>
                      <a:pt x="92794" y="368469"/>
                      <a:pt x="43519" y="310804"/>
                      <a:pt x="98473" y="365760"/>
                    </a:cubicBezTo>
                    <a:cubicBezTo>
                      <a:pt x="120781" y="432683"/>
                      <a:pt x="116529" y="444600"/>
                      <a:pt x="154744" y="492369"/>
                    </a:cubicBezTo>
                    <a:cubicBezTo>
                      <a:pt x="163030" y="502726"/>
                      <a:pt x="173501" y="511126"/>
                      <a:pt x="182880" y="520504"/>
                    </a:cubicBezTo>
                    <a:cubicBezTo>
                      <a:pt x="204889" y="586537"/>
                      <a:pt x="211015" y="595090"/>
                      <a:pt x="211015" y="689317"/>
                    </a:cubicBezTo>
                    <a:cubicBezTo>
                      <a:pt x="211015" y="717840"/>
                      <a:pt x="203135" y="745879"/>
                      <a:pt x="196947" y="773723"/>
                    </a:cubicBezTo>
                    <a:cubicBezTo>
                      <a:pt x="193730" y="788198"/>
                      <a:pt x="193365" y="805441"/>
                      <a:pt x="182880" y="815926"/>
                    </a:cubicBezTo>
                    <a:cubicBezTo>
                      <a:pt x="172394" y="826412"/>
                      <a:pt x="154744" y="825305"/>
                      <a:pt x="140676" y="829994"/>
                    </a:cubicBezTo>
                    <a:lnTo>
                      <a:pt x="112541" y="914400"/>
                    </a:lnTo>
                  </a:path>
                </a:pathLst>
              </a:custGeom>
              <a:ln w="762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" name="Straight Arrow Connector 36"/>
            <p:cNvCxnSpPr/>
            <p:nvPr/>
          </p:nvCxnSpPr>
          <p:spPr>
            <a:xfrm rot="5400000" flipH="1" flipV="1">
              <a:off x="6134894" y="3390106"/>
              <a:ext cx="2286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5220494" y="3466306"/>
              <a:ext cx="2286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5677694" y="3390106"/>
              <a:ext cx="228600" cy="158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 rot="16200000" flipH="1">
            <a:off x="3314701" y="3771900"/>
            <a:ext cx="5791200" cy="76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572000" y="30480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২.বায়ু চাপ </a:t>
            </a:r>
            <a:endParaRPr lang="en-U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24600" y="28956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৩. বাতাসের আর্দ্রতা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8" name="Picture 47" descr="RainingOverWater320x244.gi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3810000"/>
            <a:ext cx="25908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6324600" y="587758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bn-BD" sz="2800" b="1" dirty="0" smtClean="0">
                <a:ln/>
                <a:solidFill>
                  <a:schemeClr val="accent3"/>
                </a:solidFill>
                <a:latin typeface="NikoshBAN" pitchFamily="2" charset="0"/>
                <a:cs typeface="NikoshBAN" pitchFamily="2" charset="0"/>
              </a:rPr>
              <a:t>৪.বৃষ্টিপাতের পরিমাণ</a:t>
            </a:r>
            <a:endParaRPr lang="en-US" sz="28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46" name="Picture 45" descr="16_1.jpg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7" t="8653"/>
          <a:stretch>
            <a:fillRect/>
          </a:stretch>
        </p:blipFill>
        <p:spPr>
          <a:xfrm>
            <a:off x="2286000" y="2895600"/>
            <a:ext cx="1066800" cy="80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3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1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  <p:bldP spid="45" grpId="0"/>
      <p:bldP spid="47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458200" cy="617220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79386279"/>
              </p:ext>
            </p:extLst>
          </p:nvPr>
        </p:nvGraphicFramePr>
        <p:xfrm>
          <a:off x="304800" y="304800"/>
          <a:ext cx="8382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2959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10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7FFE09-89C8-4AA4-87B7-2EF814B3A8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0F7FFE09-89C8-4AA4-87B7-2EF814B3A8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0F7FFE09-89C8-4AA4-87B7-2EF814B3A8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0879FF-FB3E-4D2E-AAA2-0A8698131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630879FF-FB3E-4D2E-AAA2-0A8698131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630879FF-FB3E-4D2E-AAA2-0A8698131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D689AB-5F55-4A89-87D4-CD2029921A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9AD689AB-5F55-4A89-87D4-CD2029921A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9AD689AB-5F55-4A89-87D4-CD2029921A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50D613-DF3D-44A1-8FDA-B69BC51EA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8250D613-DF3D-44A1-8FDA-B69BC51EA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8250D613-DF3D-44A1-8FDA-B69BC51EA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E7660F-C356-45EA-A0F1-BC70D6FE1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0BE7660F-C356-45EA-A0F1-BC70D6FE1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0BE7660F-C356-45EA-A0F1-BC70D6FE1C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5200C1-4098-4926-BE8E-DF3518AF3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5D5200C1-4098-4926-BE8E-DF3518AF3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5D5200C1-4098-4926-BE8E-DF3518AF3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516A63-2319-4EC4-965E-ACC1BC49A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5F516A63-2319-4EC4-965E-ACC1BC49A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5F516A63-2319-4EC4-965E-ACC1BC49A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1DAF01-6BC0-40CF-B462-05D1199F2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871DAF01-6BC0-40CF-B462-05D1199F2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871DAF01-6BC0-40CF-B462-05D1199F2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7AE70F-A60D-4422-BE33-91C062BCA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A7AE70F-A60D-4422-BE33-91C062BCA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A7AE70F-A60D-4422-BE33-91C062BCA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22" y="5638800"/>
            <a:ext cx="86106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উপরোক্ত চারটি উপাদান ছাড়াও বিভিন্ন স্থানে আবহাওয়ার তারতম্য ঘটার আরও কোন ধরণের কারণ আছে?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0" y="304800"/>
            <a:ext cx="3200400" cy="609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172200" y="381000"/>
            <a:ext cx="2590800" cy="685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সময়ঃ ৫ মিনিট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066800"/>
            <a:ext cx="4343400" cy="441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7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2400" y="228600"/>
            <a:ext cx="8915400" cy="6395239"/>
            <a:chOff x="983014" y="1182482"/>
            <a:chExt cx="7865163" cy="5427868"/>
          </a:xfrm>
        </p:grpSpPr>
        <p:pic>
          <p:nvPicPr>
            <p:cNvPr id="5" name="Picture 4" descr="sunshine.gif"/>
            <p:cNvPicPr>
              <a:picLocks noChangeAspect="1"/>
            </p:cNvPicPr>
            <p:nvPr/>
          </p:nvPicPr>
          <p:blipFill>
            <a:blip r:embed="rId4"/>
            <a:srcRect l="10526" t="13134"/>
            <a:stretch>
              <a:fillRect/>
            </a:stretch>
          </p:blipFill>
          <p:spPr>
            <a:xfrm>
              <a:off x="983014" y="1182482"/>
              <a:ext cx="7865163" cy="54278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411418" y="2346608"/>
              <a:ext cx="1344472" cy="49631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bn-BD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রোদ</a:t>
              </a:r>
              <a:endPara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10" name="Picture 9" descr="good-morning-sunshine_30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00" t="21171" r="26000" b="30781"/>
          <a:stretch>
            <a:fillRect/>
          </a:stretch>
        </p:blipFill>
        <p:spPr>
          <a:xfrm rot="18759757">
            <a:off x="295803" y="409117"/>
            <a:ext cx="1188301" cy="1118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8915400" cy="387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53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28600" y="228600"/>
            <a:ext cx="8686801" cy="4732133"/>
            <a:chOff x="76200" y="152400"/>
            <a:chExt cx="8915401" cy="4732133"/>
          </a:xfrm>
        </p:grpSpPr>
        <p:pic>
          <p:nvPicPr>
            <p:cNvPr id="2" name="Picture 1" descr="storm2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69337" y="152400"/>
              <a:ext cx="5922264" cy="465593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3" descr="trippy-storm-animated-gif.gi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" y="160132"/>
              <a:ext cx="6729846" cy="47244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1" name="Picture 10" descr="url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172200" y="762000"/>
            <a:ext cx="3048000" cy="4191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4300" y="3200400"/>
            <a:ext cx="8877300" cy="3594538"/>
            <a:chOff x="76200" y="2424022"/>
            <a:chExt cx="9105900" cy="4281578"/>
          </a:xfrm>
        </p:grpSpPr>
        <p:pic>
          <p:nvPicPr>
            <p:cNvPr id="9" name="Picture 8" descr="ngm_bangladesh_01_custom-4cb42ccccb89cc2c59804931a5122e14142ac1d9-s6-c30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464" b="17750"/>
            <a:stretch>
              <a:fillRect/>
            </a:stretch>
          </p:blipFill>
          <p:spPr>
            <a:xfrm>
              <a:off x="76200" y="2438400"/>
              <a:ext cx="9029700" cy="426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 descr="ngm_bangladesh_01_custom-4cb42ccccb89cc2c59804931a5122e14142ac1d9-s6-c30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6667" t="18464" b="17750"/>
            <a:stretch>
              <a:fillRect/>
            </a:stretch>
          </p:blipFill>
          <p:spPr>
            <a:xfrm>
              <a:off x="6172200" y="2424022"/>
              <a:ext cx="3009900" cy="426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5" name="TextBox 14"/>
          <p:cNvSpPr txBox="1"/>
          <p:nvPr/>
        </p:nvSpPr>
        <p:spPr>
          <a:xfrm>
            <a:off x="5181600" y="2362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11430"/>
                <a:latin typeface="NikoshBAN" pitchFamily="2" charset="0"/>
                <a:cs typeface="NikoshBAN" pitchFamily="2" charset="0"/>
              </a:rPr>
              <a:t>ঝড়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7162800" y="26670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n w="11430"/>
                <a:latin typeface="NikoshBAN" pitchFamily="2" charset="0"/>
                <a:cs typeface="NikoshBAN" pitchFamily="2" charset="0"/>
              </a:rPr>
              <a:t>বৃষ্টি 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447800" y="33160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প্রাকৃতিক অবস্থা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420054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8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128</TotalTime>
  <Words>271</Words>
  <Application>Microsoft Office PowerPoint</Application>
  <PresentationFormat>On-screen Show (4:3)</PresentationFormat>
  <Paragraphs>61</Paragraphs>
  <Slides>13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Aspect</vt:lpstr>
      <vt:lpstr>PowerPoint Presentation</vt:lpstr>
      <vt:lpstr>PowerPoint Presentation</vt:lpstr>
      <vt:lpstr> বাংলাদেশের ভূপ্রকৃতি ও জলবায়ুর                        অধ্যায়-০৪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18</cp:revision>
  <dcterms:created xsi:type="dcterms:W3CDTF">2017-09-27T09:53:14Z</dcterms:created>
  <dcterms:modified xsi:type="dcterms:W3CDTF">2017-09-27T17:12:26Z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